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721" r:id="rId5"/>
    <p:sldMasterId id="2147483724" r:id="rId6"/>
  </p:sldMasterIdLst>
  <p:notesMasterIdLst>
    <p:notesMasterId r:id="rId24"/>
  </p:notesMasterIdLst>
  <p:sldIdLst>
    <p:sldId id="268" r:id="rId7"/>
    <p:sldId id="261" r:id="rId8"/>
    <p:sldId id="269" r:id="rId9"/>
    <p:sldId id="270" r:id="rId10"/>
    <p:sldId id="271" r:id="rId11"/>
    <p:sldId id="272" r:id="rId12"/>
    <p:sldId id="273" r:id="rId13"/>
    <p:sldId id="277" r:id="rId14"/>
    <p:sldId id="274" r:id="rId15"/>
    <p:sldId id="276" r:id="rId16"/>
    <p:sldId id="281" r:id="rId17"/>
    <p:sldId id="278" r:id="rId18"/>
    <p:sldId id="279" r:id="rId19"/>
    <p:sldId id="275" r:id="rId20"/>
    <p:sldId id="280" r:id="rId21"/>
    <p:sldId id="284"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C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023C1-F883-46B0-B35A-5A912712635C}" v="30" dt="2023-12-11T16:14:07.679"/>
    <p1510:client id="{824145AB-E645-4D2D-AD90-C444865BAEBB}" v="65" dt="2023-12-12T11:48:35.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687"/>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2753-564B-4FA5-8895-3917846DBA98}"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02D86-442F-43EE-8A19-73A726D876AC}" type="slidenum">
              <a:rPr lang="en-GB" smtClean="0"/>
              <a:t>‹#›</a:t>
            </a:fld>
            <a:endParaRPr lang="en-GB"/>
          </a:p>
        </p:txBody>
      </p:sp>
    </p:spTree>
    <p:extLst>
      <p:ext uri="{BB962C8B-B14F-4D97-AF65-F5344CB8AC3E}">
        <p14:creationId xmlns:p14="http://schemas.microsoft.com/office/powerpoint/2010/main" val="408122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28.jpeg"/><Relationship Id="rId5" Type="http://schemas.openxmlformats.org/officeDocument/2006/relationships/image" Target="../media/image30.png"/><Relationship Id="rId10"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 Foo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person, indoor, fruit, vegetable&#10;&#10;Description automatically generated">
            <a:extLst>
              <a:ext uri="{FF2B5EF4-FFF2-40B4-BE49-F238E27FC236}">
                <a16:creationId xmlns:a16="http://schemas.microsoft.com/office/drawing/2014/main" id="{276C0D95-D39E-FBD1-4976-13D6C34274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3478436" y="-1197979"/>
            <a:ext cx="3866470" cy="3862435"/>
          </a:xfrm>
          <a:prstGeom prst="ellipse">
            <a:avLst/>
          </a:prstGeom>
          <a:ln w="381000">
            <a:solidFill>
              <a:schemeClr val="accent6"/>
            </a:solidFill>
          </a:ln>
        </p:spPr>
      </p:pic>
      <p:pic>
        <p:nvPicPr>
          <p:cNvPr id="11" name="Picture 10" descr="A person holding a bag of groceries&#10;&#10;Description automatically generated with low confidence">
            <a:extLst>
              <a:ext uri="{FF2B5EF4-FFF2-40B4-BE49-F238E27FC236}">
                <a16:creationId xmlns:a16="http://schemas.microsoft.com/office/drawing/2014/main" id="{3D7450CA-E427-9258-0366-AFA92065E12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8122" y="-347297"/>
            <a:ext cx="5832379" cy="5820302"/>
          </a:xfrm>
          <a:prstGeom prst="ellipse">
            <a:avLst/>
          </a:prstGeom>
          <a:ln w="508000">
            <a:solidFill>
              <a:srgbClr val="EFBE58"/>
            </a:solidFill>
          </a:ln>
        </p:spPr>
      </p:pic>
    </p:spTree>
    <p:extLst>
      <p:ext uri="{BB962C8B-B14F-4D97-AF65-F5344CB8AC3E}">
        <p14:creationId xmlns:p14="http://schemas.microsoft.com/office/powerpoint/2010/main" val="293558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cop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C808-3186-4414-BA88-B67C257D7E5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91BDB29-8241-42A2-9BC1-340BBF706939}"/>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DC78F272-8C26-459F-8737-60ED5883ADBF}"/>
              </a:ext>
            </a:extLst>
          </p:cNvPr>
          <p:cNvSpPr>
            <a:spLocks noGrp="1"/>
          </p:cNvSpPr>
          <p:nvPr>
            <p:ph idx="1"/>
          </p:nvPr>
        </p:nvSpPr>
        <p:spPr>
          <a:xfrm>
            <a:off x="350982" y="1616365"/>
            <a:ext cx="11390444" cy="456059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a:extLst>
              <a:ext uri="{FF2B5EF4-FFF2-40B4-BE49-F238E27FC236}">
                <a16:creationId xmlns:a16="http://schemas.microsoft.com/office/drawing/2014/main" id="{DB1DCB49-C148-4ADE-9519-2E20A1B7054B}"/>
              </a:ext>
            </a:extLst>
          </p:cNvPr>
          <p:cNvSpPr>
            <a:spLocks noGrp="1"/>
          </p:cNvSpPr>
          <p:nvPr>
            <p:ph type="body" sz="quarter" idx="11"/>
          </p:nvPr>
        </p:nvSpPr>
        <p:spPr>
          <a:xfrm>
            <a:off x="350838" y="1123950"/>
            <a:ext cx="10483850" cy="385763"/>
          </a:xfrm>
        </p:spPr>
        <p:txBody>
          <a:bodyPr>
            <a:noAutofit/>
          </a:bodyPr>
          <a:lstStyle>
            <a:lvl1pPr marL="0" indent="0">
              <a:buNone/>
              <a:defRPr sz="1800">
                <a:solidFill>
                  <a:schemeClr val="accent4"/>
                </a:solidFill>
              </a:defRPr>
            </a:lvl1pPr>
            <a:lvl2pPr marL="457200" indent="0">
              <a:buNone/>
              <a:defRPr>
                <a:solidFill>
                  <a:schemeClr val="accent4"/>
                </a:solidFill>
              </a:defRPr>
            </a:lvl2pPr>
            <a:lvl3pPr marL="914400" indent="0">
              <a:buNone/>
              <a:defRPr>
                <a:solidFill>
                  <a:schemeClr val="accent4"/>
                </a:solidFill>
              </a:defRPr>
            </a:lvl3pPr>
            <a:lvl4pPr marL="1371600" indent="0">
              <a:buNone/>
              <a:defRPr>
                <a:solidFill>
                  <a:schemeClr val="accent4"/>
                </a:solidFill>
              </a:defRPr>
            </a:lvl4pPr>
            <a:lvl5pPr marL="1828800" indent="0">
              <a:buNone/>
              <a:defRPr>
                <a:solidFill>
                  <a:schemeClr val="accent4"/>
                </a:solidFill>
              </a:defRPr>
            </a:lvl5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AB6B36E3-930C-F7C0-1945-46EBC8F624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729638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3" y="1597891"/>
            <a:ext cx="5382491" cy="4569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C27CB2-5929-402B-B3CF-407221A42412}"/>
              </a:ext>
            </a:extLst>
          </p:cNvPr>
          <p:cNvSpPr>
            <a:spLocks noGrp="1"/>
          </p:cNvSpPr>
          <p:nvPr>
            <p:ph sz="half" idx="2"/>
          </p:nvPr>
        </p:nvSpPr>
        <p:spPr>
          <a:xfrm>
            <a:off x="6033653" y="1597891"/>
            <a:ext cx="5382491" cy="4569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E4AD2A89-E2BC-F6E4-338E-697656A400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408043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3" y="2493817"/>
            <a:ext cx="5382491" cy="3673909"/>
          </a:xfrm>
          <a:prstGeom prst="roundRect">
            <a:avLst>
              <a:gd name="adj" fmla="val 2336"/>
            </a:avLst>
          </a:prstGeom>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D0849E18-EC75-4B7F-AA12-D7FF1D054203}"/>
              </a:ext>
            </a:extLst>
          </p:cNvPr>
          <p:cNvSpPr>
            <a:spLocks noGrp="1"/>
          </p:cNvSpPr>
          <p:nvPr>
            <p:ph type="body" idx="10"/>
          </p:nvPr>
        </p:nvSpPr>
        <p:spPr>
          <a:xfrm>
            <a:off x="348994" y="1597891"/>
            <a:ext cx="5382490" cy="823912"/>
          </a:xfrm>
          <a:prstGeom prst="roundRect">
            <a:avLst>
              <a:gd name="adj" fmla="val 11062"/>
            </a:avLst>
          </a:prstGeom>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F28CFA97-88AD-4195-B4B6-ABCF2572C1E2}"/>
              </a:ext>
            </a:extLst>
          </p:cNvPr>
          <p:cNvSpPr>
            <a:spLocks noGrp="1"/>
          </p:cNvSpPr>
          <p:nvPr>
            <p:ph sz="half" idx="11"/>
          </p:nvPr>
        </p:nvSpPr>
        <p:spPr>
          <a:xfrm>
            <a:off x="6095999" y="2493817"/>
            <a:ext cx="5382491" cy="3673909"/>
          </a:xfrm>
          <a:prstGeom prst="roundRect">
            <a:avLst>
              <a:gd name="adj" fmla="val 2336"/>
            </a:avLst>
          </a:prstGeom>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BF48FB95-88C2-441A-9166-2C7BA1E88EC7}"/>
              </a:ext>
            </a:extLst>
          </p:cNvPr>
          <p:cNvSpPr>
            <a:spLocks noGrp="1"/>
          </p:cNvSpPr>
          <p:nvPr>
            <p:ph type="body" idx="12"/>
          </p:nvPr>
        </p:nvSpPr>
        <p:spPr>
          <a:xfrm>
            <a:off x="6096000" y="1597891"/>
            <a:ext cx="5382490" cy="823912"/>
          </a:xfrm>
          <a:prstGeom prst="roundRect">
            <a:avLst>
              <a:gd name="adj" fmla="val 11062"/>
            </a:avLst>
          </a:prstGeom>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BDB1BEF-A2DA-5DCF-75C9-D35D544E6B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628592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544D-4E89-466C-9375-2FB49869C7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9588A-8CE2-415D-999D-0CCE1E13BF1F}"/>
              </a:ext>
            </a:extLst>
          </p:cNvPr>
          <p:cNvSpPr>
            <a:spLocks noGrp="1"/>
          </p:cNvSpPr>
          <p:nvPr>
            <p:ph sz="half" idx="1"/>
          </p:nvPr>
        </p:nvSpPr>
        <p:spPr>
          <a:xfrm>
            <a:off x="348994" y="2493817"/>
            <a:ext cx="3327080" cy="3673909"/>
          </a:xfrm>
          <a:prstGeom prst="roundRect">
            <a:avLst>
              <a:gd name="adj" fmla="val 23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D0849E18-EC75-4B7F-AA12-D7FF1D054203}"/>
              </a:ext>
            </a:extLst>
          </p:cNvPr>
          <p:cNvSpPr>
            <a:spLocks noGrp="1"/>
          </p:cNvSpPr>
          <p:nvPr>
            <p:ph type="body" idx="10"/>
          </p:nvPr>
        </p:nvSpPr>
        <p:spPr>
          <a:xfrm>
            <a:off x="348994" y="1597891"/>
            <a:ext cx="3327079" cy="823912"/>
          </a:xfrm>
          <a:prstGeom prst="roundRect">
            <a:avLst>
              <a:gd name="adj" fmla="val 11062"/>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2">
            <a:extLst>
              <a:ext uri="{FF2B5EF4-FFF2-40B4-BE49-F238E27FC236}">
                <a16:creationId xmlns:a16="http://schemas.microsoft.com/office/drawing/2014/main" id="{F28CFA97-88AD-4195-B4B6-ABCF2572C1E2}"/>
              </a:ext>
            </a:extLst>
          </p:cNvPr>
          <p:cNvSpPr>
            <a:spLocks noGrp="1"/>
          </p:cNvSpPr>
          <p:nvPr>
            <p:ph sz="half" idx="11"/>
          </p:nvPr>
        </p:nvSpPr>
        <p:spPr>
          <a:xfrm>
            <a:off x="4036291" y="2493817"/>
            <a:ext cx="3327080" cy="3673909"/>
          </a:xfrm>
          <a:prstGeom prst="roundRect">
            <a:avLst>
              <a:gd name="adj" fmla="val 2336"/>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BF48FB95-88C2-441A-9166-2C7BA1E88EC7}"/>
              </a:ext>
            </a:extLst>
          </p:cNvPr>
          <p:cNvSpPr>
            <a:spLocks noGrp="1"/>
          </p:cNvSpPr>
          <p:nvPr>
            <p:ph type="body" idx="12"/>
          </p:nvPr>
        </p:nvSpPr>
        <p:spPr>
          <a:xfrm>
            <a:off x="4036291" y="1597891"/>
            <a:ext cx="3327079" cy="823912"/>
          </a:xfrm>
          <a:prstGeom prst="roundRect">
            <a:avLst>
              <a:gd name="adj" fmla="val 11062"/>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2">
            <a:extLst>
              <a:ext uri="{FF2B5EF4-FFF2-40B4-BE49-F238E27FC236}">
                <a16:creationId xmlns:a16="http://schemas.microsoft.com/office/drawing/2014/main" id="{455FC95F-CC75-4E98-B3E3-3DA18D408983}"/>
              </a:ext>
            </a:extLst>
          </p:cNvPr>
          <p:cNvSpPr>
            <a:spLocks noGrp="1"/>
          </p:cNvSpPr>
          <p:nvPr>
            <p:ph sz="half" idx="13"/>
          </p:nvPr>
        </p:nvSpPr>
        <p:spPr>
          <a:xfrm>
            <a:off x="7723588" y="2493817"/>
            <a:ext cx="3327080" cy="3673909"/>
          </a:xfrm>
          <a:prstGeom prst="roundRect">
            <a:avLst>
              <a:gd name="adj" fmla="val 2336"/>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800">
                <a:solidFill>
                  <a:schemeClr val="tx1"/>
                </a:solidFill>
                <a:latin typeface="Museo Slab 500" panose="02000000000000000000" pitchFamily="50" charset="0"/>
              </a:defRPr>
            </a:lvl1pPr>
            <a:lvl2pPr>
              <a:defRPr sz="1400">
                <a:solidFill>
                  <a:schemeClr val="tx1"/>
                </a:solidFill>
                <a:latin typeface="Museo Slab 500" panose="02000000000000000000" pitchFamily="50" charset="0"/>
              </a:defRPr>
            </a:lvl2pPr>
            <a:lvl3pPr>
              <a:defRPr sz="1200">
                <a:solidFill>
                  <a:schemeClr val="tx1"/>
                </a:solidFill>
                <a:latin typeface="Museo Slab 500" panose="02000000000000000000" pitchFamily="50" charset="0"/>
              </a:defRPr>
            </a:lvl3pPr>
            <a:lvl4pPr>
              <a:defRPr sz="1100">
                <a:solidFill>
                  <a:schemeClr val="tx1"/>
                </a:solidFill>
                <a:latin typeface="Museo Slab 500" panose="02000000000000000000" pitchFamily="50" charset="0"/>
              </a:defRPr>
            </a:lvl4pPr>
            <a:lvl5pPr>
              <a:defRPr sz="11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AD4405E5-D28B-4EE0-B222-97BB4E1E0AFD}"/>
              </a:ext>
            </a:extLst>
          </p:cNvPr>
          <p:cNvSpPr>
            <a:spLocks noGrp="1"/>
          </p:cNvSpPr>
          <p:nvPr>
            <p:ph type="body" idx="14"/>
          </p:nvPr>
        </p:nvSpPr>
        <p:spPr>
          <a:xfrm>
            <a:off x="7723588" y="1597891"/>
            <a:ext cx="3327079" cy="823912"/>
          </a:xfrm>
          <a:prstGeom prst="roundRect">
            <a:avLst>
              <a:gd name="adj" fmla="val 11062"/>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anchor="ctr"/>
          <a:lstStyle>
            <a:lvl1pPr marL="0" indent="0">
              <a:buNone/>
              <a:defRPr sz="24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AE9C6FD8-CDD2-F25E-9820-F1F108143C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991866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headings &amp;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689E-51F8-46CF-96A6-37CC17EF8AB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6C15852-6DDF-41B8-AAF2-021D4C2D1025}"/>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7976B96A-5FA7-4099-A4CB-6390AF171EFA}"/>
              </a:ext>
            </a:extLst>
          </p:cNvPr>
          <p:cNvSpPr>
            <a:spLocks noGrp="1"/>
          </p:cNvSpPr>
          <p:nvPr>
            <p:ph sz="half" idx="1"/>
          </p:nvPr>
        </p:nvSpPr>
        <p:spPr>
          <a:xfrm>
            <a:off x="348993" y="1847865"/>
            <a:ext cx="5330353" cy="2002682"/>
          </a:xfrm>
          <a:prstGeom prst="roundRect">
            <a:avLst>
              <a:gd name="adj" fmla="val 2336"/>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66293FA9-27C8-41FB-9331-A29A18194D21}"/>
              </a:ext>
            </a:extLst>
          </p:cNvPr>
          <p:cNvSpPr>
            <a:spLocks noGrp="1"/>
          </p:cNvSpPr>
          <p:nvPr>
            <p:ph type="body" idx="11"/>
          </p:nvPr>
        </p:nvSpPr>
        <p:spPr>
          <a:xfrm>
            <a:off x="348994" y="1354610"/>
            <a:ext cx="5330352" cy="449122"/>
          </a:xfrm>
          <a:prstGeom prst="roundRect">
            <a:avLst>
              <a:gd name="adj" fmla="val 11062"/>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2">
            <a:extLst>
              <a:ext uri="{FF2B5EF4-FFF2-40B4-BE49-F238E27FC236}">
                <a16:creationId xmlns:a16="http://schemas.microsoft.com/office/drawing/2014/main" id="{86D971D8-11BE-4CD7-8C1B-98EE48B62289}"/>
              </a:ext>
            </a:extLst>
          </p:cNvPr>
          <p:cNvSpPr>
            <a:spLocks noGrp="1"/>
          </p:cNvSpPr>
          <p:nvPr>
            <p:ph sz="half" idx="12"/>
          </p:nvPr>
        </p:nvSpPr>
        <p:spPr>
          <a:xfrm>
            <a:off x="5873479" y="1847865"/>
            <a:ext cx="5330353" cy="2002682"/>
          </a:xfrm>
          <a:prstGeom prst="roundRect">
            <a:avLst>
              <a:gd name="adj" fmla="val 2336"/>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A27A02DB-4219-4E33-BC78-8614AA72B047}"/>
              </a:ext>
            </a:extLst>
          </p:cNvPr>
          <p:cNvSpPr>
            <a:spLocks noGrp="1"/>
          </p:cNvSpPr>
          <p:nvPr>
            <p:ph type="body" idx="13"/>
          </p:nvPr>
        </p:nvSpPr>
        <p:spPr>
          <a:xfrm>
            <a:off x="5873480" y="1354610"/>
            <a:ext cx="5330352" cy="449122"/>
          </a:xfrm>
          <a:prstGeom prst="roundRect">
            <a:avLst>
              <a:gd name="adj" fmla="val 11062"/>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B873975-9A9E-45CE-85B5-50EFA2F34D94}"/>
              </a:ext>
            </a:extLst>
          </p:cNvPr>
          <p:cNvSpPr>
            <a:spLocks noGrp="1"/>
          </p:cNvSpPr>
          <p:nvPr>
            <p:ph sz="half" idx="14"/>
          </p:nvPr>
        </p:nvSpPr>
        <p:spPr>
          <a:xfrm>
            <a:off x="5873478" y="4471106"/>
            <a:ext cx="5330353" cy="2002682"/>
          </a:xfrm>
          <a:prstGeom prst="roundRect">
            <a:avLst>
              <a:gd name="adj" fmla="val 2336"/>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8A873609-A2B9-470E-B99D-F93733347D3A}"/>
              </a:ext>
            </a:extLst>
          </p:cNvPr>
          <p:cNvSpPr>
            <a:spLocks noGrp="1"/>
          </p:cNvSpPr>
          <p:nvPr>
            <p:ph type="body" idx="15"/>
          </p:nvPr>
        </p:nvSpPr>
        <p:spPr>
          <a:xfrm>
            <a:off x="5873479" y="3977851"/>
            <a:ext cx="5330352" cy="449122"/>
          </a:xfrm>
          <a:prstGeom prst="roundRect">
            <a:avLst>
              <a:gd name="adj" fmla="val 11062"/>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2">
            <a:extLst>
              <a:ext uri="{FF2B5EF4-FFF2-40B4-BE49-F238E27FC236}">
                <a16:creationId xmlns:a16="http://schemas.microsoft.com/office/drawing/2014/main" id="{E0135B9E-E17F-433E-A411-A65EFD72B590}"/>
              </a:ext>
            </a:extLst>
          </p:cNvPr>
          <p:cNvSpPr>
            <a:spLocks noGrp="1"/>
          </p:cNvSpPr>
          <p:nvPr>
            <p:ph sz="half" idx="16"/>
          </p:nvPr>
        </p:nvSpPr>
        <p:spPr>
          <a:xfrm>
            <a:off x="348993" y="4471106"/>
            <a:ext cx="5330353" cy="2002682"/>
          </a:xfrm>
          <a:prstGeom prst="roundRect">
            <a:avLst>
              <a:gd name="adj" fmla="val 2336"/>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a:extLst>
              <a:ext uri="{FF2B5EF4-FFF2-40B4-BE49-F238E27FC236}">
                <a16:creationId xmlns:a16="http://schemas.microsoft.com/office/drawing/2014/main" id="{3A4A7D64-4BCA-4035-8A03-D26BB06D91D7}"/>
              </a:ext>
            </a:extLst>
          </p:cNvPr>
          <p:cNvSpPr>
            <a:spLocks noGrp="1"/>
          </p:cNvSpPr>
          <p:nvPr>
            <p:ph type="body" idx="17"/>
          </p:nvPr>
        </p:nvSpPr>
        <p:spPr>
          <a:xfrm>
            <a:off x="348994" y="3977851"/>
            <a:ext cx="5330352" cy="449122"/>
          </a:xfrm>
          <a:prstGeom prst="roundRect">
            <a:avLst>
              <a:gd name="adj" fmla="val 11062"/>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chor="ctr">
            <a:noAutofit/>
          </a:bodyPr>
          <a:lstStyle>
            <a:lvl1pPr marL="0" indent="0">
              <a:buNone/>
              <a:defRPr sz="1600" b="1">
                <a:latin typeface="Museo Slab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Logo&#10;&#10;Description automatically generated">
            <a:extLst>
              <a:ext uri="{FF2B5EF4-FFF2-40B4-BE49-F238E27FC236}">
                <a16:creationId xmlns:a16="http://schemas.microsoft.com/office/drawing/2014/main" id="{878FF9B9-589D-9FBA-C2FC-CFABEB5397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4037094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689E-51F8-46CF-96A6-37CC17EF8AB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46C15852-6DDF-41B8-AAF2-021D4C2D1025}"/>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4" name="Content Placeholder 2">
            <a:extLst>
              <a:ext uri="{FF2B5EF4-FFF2-40B4-BE49-F238E27FC236}">
                <a16:creationId xmlns:a16="http://schemas.microsoft.com/office/drawing/2014/main" id="{7976B96A-5FA7-4099-A4CB-6390AF171EFA}"/>
              </a:ext>
            </a:extLst>
          </p:cNvPr>
          <p:cNvSpPr>
            <a:spLocks noGrp="1"/>
          </p:cNvSpPr>
          <p:nvPr>
            <p:ph sz="half" idx="1"/>
          </p:nvPr>
        </p:nvSpPr>
        <p:spPr>
          <a:xfrm>
            <a:off x="348993" y="1400961"/>
            <a:ext cx="5330353" cy="2449586"/>
          </a:xfrm>
          <a:prstGeom prst="roundRect">
            <a:avLst>
              <a:gd name="adj" fmla="val 2336"/>
            </a:avLst>
          </a:prstGeom>
          <a:solidFill>
            <a:schemeClr val="bg1"/>
          </a:solidFill>
          <a:ln>
            <a:solidFill>
              <a:schemeClr val="accent2"/>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86D971D8-11BE-4CD7-8C1B-98EE48B62289}"/>
              </a:ext>
            </a:extLst>
          </p:cNvPr>
          <p:cNvSpPr>
            <a:spLocks noGrp="1"/>
          </p:cNvSpPr>
          <p:nvPr>
            <p:ph sz="half" idx="12"/>
          </p:nvPr>
        </p:nvSpPr>
        <p:spPr>
          <a:xfrm>
            <a:off x="5873479" y="1400961"/>
            <a:ext cx="5330353" cy="2449586"/>
          </a:xfrm>
          <a:prstGeom prst="roundRect">
            <a:avLst>
              <a:gd name="adj" fmla="val 2336"/>
            </a:avLst>
          </a:prstGeom>
          <a:solidFill>
            <a:schemeClr val="bg1"/>
          </a:solidFill>
          <a:ln>
            <a:solidFill>
              <a:schemeClr val="accent3"/>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1B873975-9A9E-45CE-85B5-50EFA2F34D94}"/>
              </a:ext>
            </a:extLst>
          </p:cNvPr>
          <p:cNvSpPr>
            <a:spLocks noGrp="1"/>
          </p:cNvSpPr>
          <p:nvPr>
            <p:ph sz="half" idx="14"/>
          </p:nvPr>
        </p:nvSpPr>
        <p:spPr>
          <a:xfrm>
            <a:off x="5873478" y="4024202"/>
            <a:ext cx="5330353" cy="2449586"/>
          </a:xfrm>
          <a:prstGeom prst="roundRect">
            <a:avLst>
              <a:gd name="adj" fmla="val 2336"/>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E0135B9E-E17F-433E-A411-A65EFD72B590}"/>
              </a:ext>
            </a:extLst>
          </p:cNvPr>
          <p:cNvSpPr>
            <a:spLocks noGrp="1"/>
          </p:cNvSpPr>
          <p:nvPr>
            <p:ph sz="half" idx="16"/>
          </p:nvPr>
        </p:nvSpPr>
        <p:spPr>
          <a:xfrm>
            <a:off x="348993" y="4024202"/>
            <a:ext cx="5330353" cy="2449586"/>
          </a:xfrm>
          <a:prstGeom prst="roundRect">
            <a:avLst>
              <a:gd name="adj" fmla="val 2336"/>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a:normAutofit/>
          </a:bodyPr>
          <a:lstStyle>
            <a:lvl1pPr>
              <a:defRPr sz="1200">
                <a:solidFill>
                  <a:schemeClr val="tx1"/>
                </a:solidFill>
                <a:latin typeface="Museo Slab 500" panose="02000000000000000000" pitchFamily="50" charset="0"/>
              </a:defRPr>
            </a:lvl1pPr>
            <a:lvl2pPr>
              <a:defRPr sz="1050">
                <a:solidFill>
                  <a:schemeClr val="tx1"/>
                </a:solidFill>
                <a:latin typeface="Museo Slab 500" panose="02000000000000000000" pitchFamily="50" charset="0"/>
              </a:defRPr>
            </a:lvl2pPr>
            <a:lvl3pPr>
              <a:defRPr sz="1000">
                <a:solidFill>
                  <a:schemeClr val="tx1"/>
                </a:solidFill>
                <a:latin typeface="Museo Slab 500" panose="02000000000000000000" pitchFamily="50" charset="0"/>
              </a:defRPr>
            </a:lvl3pPr>
            <a:lvl4pPr>
              <a:defRPr sz="900">
                <a:solidFill>
                  <a:schemeClr val="tx1"/>
                </a:solidFill>
                <a:latin typeface="Museo Slab 500" panose="02000000000000000000" pitchFamily="50" charset="0"/>
              </a:defRPr>
            </a:lvl4pPr>
            <a:lvl5pPr>
              <a:defRPr sz="900">
                <a:solidFill>
                  <a:schemeClr val="tx1"/>
                </a:solidFill>
                <a:latin typeface="Museo Slab 500"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Logo&#10;&#10;Description automatically generated">
            <a:extLst>
              <a:ext uri="{FF2B5EF4-FFF2-40B4-BE49-F238E27FC236}">
                <a16:creationId xmlns:a16="http://schemas.microsoft.com/office/drawing/2014/main" id="{B08C66D7-CA77-79A5-AC32-BDCAF10B2E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4966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re themes evidenced with da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34E-B299-4B10-B8E8-EA5656D2039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45C23E2-4022-4236-997C-2B07DE57834D}"/>
              </a:ext>
            </a:extLst>
          </p:cNvPr>
          <p:cNvSpPr>
            <a:spLocks noGrp="1"/>
          </p:cNvSpPr>
          <p:nvPr>
            <p:ph type="sldNum" sz="quarter" idx="10"/>
          </p:nvPr>
        </p:nvSpPr>
        <p:spPr/>
        <p:txBody>
          <a:bodyPr/>
          <a:lstStyle/>
          <a:p>
            <a:fld id="{CDCC9756-A179-4539-B863-D8709DAA19BA}" type="slidenum">
              <a:rPr lang="en-GB" smtClean="0"/>
              <a:t>‹#›</a:t>
            </a:fld>
            <a:endParaRPr lang="en-GB"/>
          </a:p>
        </p:txBody>
      </p:sp>
      <p:sp>
        <p:nvSpPr>
          <p:cNvPr id="5" name="Text Placeholder 4">
            <a:extLst>
              <a:ext uri="{FF2B5EF4-FFF2-40B4-BE49-F238E27FC236}">
                <a16:creationId xmlns:a16="http://schemas.microsoft.com/office/drawing/2014/main" id="{B30371C5-2F45-4168-A4F1-6BC76C1273F1}"/>
              </a:ext>
            </a:extLst>
          </p:cNvPr>
          <p:cNvSpPr>
            <a:spLocks noGrp="1"/>
          </p:cNvSpPr>
          <p:nvPr>
            <p:ph type="body" sz="quarter" idx="11"/>
          </p:nvPr>
        </p:nvSpPr>
        <p:spPr>
          <a:xfrm>
            <a:off x="350838" y="1509713"/>
            <a:ext cx="4789487" cy="1316037"/>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4">
            <a:extLst>
              <a:ext uri="{FF2B5EF4-FFF2-40B4-BE49-F238E27FC236}">
                <a16:creationId xmlns:a16="http://schemas.microsoft.com/office/drawing/2014/main" id="{6FF92A7A-B4E1-4A48-919B-2A738FF93987}"/>
              </a:ext>
            </a:extLst>
          </p:cNvPr>
          <p:cNvSpPr>
            <a:spLocks noGrp="1"/>
          </p:cNvSpPr>
          <p:nvPr>
            <p:ph type="body" sz="quarter" idx="12"/>
          </p:nvPr>
        </p:nvSpPr>
        <p:spPr>
          <a:xfrm>
            <a:off x="35083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AAA1693E-3178-4457-8523-2A15690E7A66}"/>
              </a:ext>
            </a:extLst>
          </p:cNvPr>
          <p:cNvSpPr>
            <a:spLocks noGrp="1"/>
          </p:cNvSpPr>
          <p:nvPr>
            <p:ph type="body" sz="quarter" idx="13"/>
          </p:nvPr>
        </p:nvSpPr>
        <p:spPr>
          <a:xfrm>
            <a:off x="259007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a:extLst>
              <a:ext uri="{FF2B5EF4-FFF2-40B4-BE49-F238E27FC236}">
                <a16:creationId xmlns:a16="http://schemas.microsoft.com/office/drawing/2014/main" id="{CCD586F1-79A6-414E-B38D-44D88E7E1FFF}"/>
              </a:ext>
            </a:extLst>
          </p:cNvPr>
          <p:cNvSpPr>
            <a:spLocks noGrp="1"/>
          </p:cNvSpPr>
          <p:nvPr>
            <p:ph type="body" sz="quarter" idx="14"/>
          </p:nvPr>
        </p:nvSpPr>
        <p:spPr>
          <a:xfrm>
            <a:off x="4829318" y="3741882"/>
            <a:ext cx="1394835" cy="1316037"/>
          </a:xfrm>
        </p:spPr>
        <p:txBody>
          <a:bodyPr anchor="b">
            <a:normAutofit/>
          </a:bodyPr>
          <a:lstStyle>
            <a:lvl1pPr marL="0" indent="0" algn="ctr">
              <a:buNone/>
              <a:defRPr lang="en-US" sz="2000" b="1" dirty="0" smtClean="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Content Placeholder 11">
            <a:extLst>
              <a:ext uri="{FF2B5EF4-FFF2-40B4-BE49-F238E27FC236}">
                <a16:creationId xmlns:a16="http://schemas.microsoft.com/office/drawing/2014/main" id="{E9BD54B7-5D41-4B6A-9C11-5896CC8C1F62}"/>
              </a:ext>
            </a:extLst>
          </p:cNvPr>
          <p:cNvSpPr>
            <a:spLocks noGrp="1"/>
          </p:cNvSpPr>
          <p:nvPr>
            <p:ph sz="quarter" idx="15"/>
          </p:nvPr>
        </p:nvSpPr>
        <p:spPr>
          <a:xfrm>
            <a:off x="5984730" y="1509713"/>
            <a:ext cx="5607050" cy="3089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A3504868-A5BE-42E8-9E05-5CACEA78005B}"/>
              </a:ext>
            </a:extLst>
          </p:cNvPr>
          <p:cNvSpPr>
            <a:spLocks noGrp="1"/>
          </p:cNvSpPr>
          <p:nvPr>
            <p:ph type="body" sz="quarter" idx="16"/>
          </p:nvPr>
        </p:nvSpPr>
        <p:spPr>
          <a:xfrm>
            <a:off x="35083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4">
            <a:extLst>
              <a:ext uri="{FF2B5EF4-FFF2-40B4-BE49-F238E27FC236}">
                <a16:creationId xmlns:a16="http://schemas.microsoft.com/office/drawing/2014/main" id="{259CB6BD-073F-4981-9116-9291B8536C5A}"/>
              </a:ext>
            </a:extLst>
          </p:cNvPr>
          <p:cNvSpPr>
            <a:spLocks noGrp="1"/>
          </p:cNvSpPr>
          <p:nvPr>
            <p:ph type="body" sz="quarter" idx="17"/>
          </p:nvPr>
        </p:nvSpPr>
        <p:spPr>
          <a:xfrm>
            <a:off x="259007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1B7BC521-58F7-4857-BC40-4D3EB2BFEEB4}"/>
              </a:ext>
            </a:extLst>
          </p:cNvPr>
          <p:cNvSpPr>
            <a:spLocks noGrp="1"/>
          </p:cNvSpPr>
          <p:nvPr>
            <p:ph type="body" sz="quarter" idx="18"/>
          </p:nvPr>
        </p:nvSpPr>
        <p:spPr>
          <a:xfrm>
            <a:off x="4829318" y="4890655"/>
            <a:ext cx="1394835" cy="825282"/>
          </a:xfrm>
        </p:spPr>
        <p:txBody>
          <a:bodyPr>
            <a:normAutofit/>
          </a:bodyPr>
          <a:lstStyle>
            <a:lvl1pPr marL="0" indent="0" algn="ctr">
              <a:buNone/>
              <a:defRPr lang="en-US" sz="1600" dirty="0" smtClean="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117E9940-42CB-402C-8E44-CF851FC8C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26765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397C-F181-47F6-A639-FDC0A4764729}"/>
              </a:ext>
            </a:extLst>
          </p:cNvPr>
          <p:cNvSpPr>
            <a:spLocks noGrp="1"/>
          </p:cNvSpPr>
          <p:nvPr>
            <p:ph type="title"/>
          </p:nvPr>
        </p:nvSpPr>
        <p:spPr/>
        <p:txBody>
          <a:bodyPr/>
          <a:lstStyle/>
          <a:p>
            <a:r>
              <a:rPr lang="en-US"/>
              <a:t>Click to edit Master title style</a:t>
            </a:r>
            <a:endParaRPr lang="en-GB"/>
          </a:p>
        </p:txBody>
      </p:sp>
      <p:pic>
        <p:nvPicPr>
          <p:cNvPr id="3" name="Picture 2" descr="Logo&#10;&#10;Description automatically generated">
            <a:extLst>
              <a:ext uri="{FF2B5EF4-FFF2-40B4-BE49-F238E27FC236}">
                <a16:creationId xmlns:a16="http://schemas.microsoft.com/office/drawing/2014/main" id="{1BB60BCC-A55B-B3FB-DA81-743B9CA1D1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37353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w/ logo">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78E6B90-71DB-1FFF-D5E1-CD5B56B73E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9892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4ABBA4-FDD0-4695-9AEB-7F3DB157647E}"/>
              </a:ext>
            </a:extLst>
          </p:cNvPr>
          <p:cNvSpPr/>
          <p:nvPr userDrawn="1"/>
        </p:nvSpPr>
        <p:spPr>
          <a:xfrm>
            <a:off x="10400145" y="101600"/>
            <a:ext cx="1671782" cy="1145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Logo&#10;&#10;Description automatically generated">
            <a:extLst>
              <a:ext uri="{FF2B5EF4-FFF2-40B4-BE49-F238E27FC236}">
                <a16:creationId xmlns:a16="http://schemas.microsoft.com/office/drawing/2014/main" id="{D449882F-EE99-CEA1-80E9-3B966F8AF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80192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 Farm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sp>
        <p:nvSpPr>
          <p:cNvPr id="10" name="Oval 9">
            <a:extLst>
              <a:ext uri="{FF2B5EF4-FFF2-40B4-BE49-F238E27FC236}">
                <a16:creationId xmlns:a16="http://schemas.microsoft.com/office/drawing/2014/main" id="{89356926-5528-42D7-B77D-3F70FEB3DC07}"/>
              </a:ext>
            </a:extLst>
          </p:cNvPr>
          <p:cNvSpPr/>
          <p:nvPr userDrawn="1"/>
        </p:nvSpPr>
        <p:spPr>
          <a:xfrm>
            <a:off x="5368523" y="-1234840"/>
            <a:ext cx="7146235" cy="714623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508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6D6509FD-3918-6E4F-88AB-C6F87BE50D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614819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ro page _corner logo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2" y="2525747"/>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1" y="4381730"/>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419" y="5770769"/>
            <a:ext cx="870414" cy="865809"/>
          </a:xfrm>
          <a:prstGeom prst="rect">
            <a:avLst/>
          </a:prstGeom>
        </p:spPr>
      </p:pic>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17" name="Picture 2" descr="Forest Carbon | The Woodland Carbon Code | Our role &amp; future developments">
            <a:extLst>
              <a:ext uri="{FF2B5EF4-FFF2-40B4-BE49-F238E27FC236}">
                <a16:creationId xmlns:a16="http://schemas.microsoft.com/office/drawing/2014/main" id="{625CBF9C-7627-F367-EE94-5348A013E374}"/>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562763" y="6036132"/>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orest Carbon | The Peatland Code | Certifying emissions avoidance">
            <a:extLst>
              <a:ext uri="{FF2B5EF4-FFF2-40B4-BE49-F238E27FC236}">
                <a16:creationId xmlns:a16="http://schemas.microsoft.com/office/drawing/2014/main" id="{D7736602-5889-00AF-D2DA-6C29486DB234}"/>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254980" y="6050200"/>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outdoor, sign&#10;&#10;Description automatically generated">
            <a:extLst>
              <a:ext uri="{FF2B5EF4-FFF2-40B4-BE49-F238E27FC236}">
                <a16:creationId xmlns:a16="http://schemas.microsoft.com/office/drawing/2014/main" id="{742BFBD3-7D88-F078-4B57-0A354C283A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542051" y="5770769"/>
            <a:ext cx="731242" cy="1048113"/>
          </a:xfrm>
          <a:prstGeom prst="rect">
            <a:avLst/>
          </a:prstGeom>
        </p:spPr>
      </p:pic>
      <p:pic>
        <p:nvPicPr>
          <p:cNvPr id="20" name="Picture 19" descr="Logo&#10;&#10;Description automatically generated">
            <a:extLst>
              <a:ext uri="{FF2B5EF4-FFF2-40B4-BE49-F238E27FC236}">
                <a16:creationId xmlns:a16="http://schemas.microsoft.com/office/drawing/2014/main" id="{D3E03FCA-7463-5D0D-5BC2-FF88BE81D07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55098" y="5472008"/>
            <a:ext cx="1653148" cy="1653148"/>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3364EDAB-4DB9-15EF-A937-E23D69E0D90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205658" y="5723906"/>
            <a:ext cx="1134094" cy="113409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FA0AE28E-DCFC-38A7-82A2-9589CA4CF2F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171158" y="4938027"/>
            <a:ext cx="2727645" cy="2727645"/>
          </a:xfrm>
          <a:prstGeom prst="rect">
            <a:avLst/>
          </a:prstGeom>
        </p:spPr>
      </p:pic>
      <p:pic>
        <p:nvPicPr>
          <p:cNvPr id="23" name="Picture 22" descr="Icon&#10;&#10;Description automatically generated">
            <a:extLst>
              <a:ext uri="{FF2B5EF4-FFF2-40B4-BE49-F238E27FC236}">
                <a16:creationId xmlns:a16="http://schemas.microsoft.com/office/drawing/2014/main" id="{19111DF4-E941-8CAE-0F22-0A62399F79A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8486" y="5770769"/>
            <a:ext cx="669824" cy="845516"/>
          </a:xfrm>
          <a:prstGeom prst="rect">
            <a:avLst/>
          </a:prstGeom>
        </p:spPr>
      </p:pic>
      <p:pic>
        <p:nvPicPr>
          <p:cNvPr id="24" name="Picture 23" descr="A picture containing text, sign, vector graphics, screenshot&#10;&#10;Description automatically generated">
            <a:extLst>
              <a:ext uri="{FF2B5EF4-FFF2-40B4-BE49-F238E27FC236}">
                <a16:creationId xmlns:a16="http://schemas.microsoft.com/office/drawing/2014/main" id="{2DFF5A62-0638-A8DB-7D3C-9F64AB8F1DE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797044" y="5791060"/>
            <a:ext cx="706527" cy="845516"/>
          </a:xfrm>
          <a:prstGeom prst="rect">
            <a:avLst/>
          </a:prstGeom>
        </p:spPr>
      </p:pic>
      <p:pic>
        <p:nvPicPr>
          <p:cNvPr id="4" name="Picture 3" descr="A picture containing person, indoor, fruit, vegetable&#10;&#10;Description automatically generated">
            <a:extLst>
              <a:ext uri="{FF2B5EF4-FFF2-40B4-BE49-F238E27FC236}">
                <a16:creationId xmlns:a16="http://schemas.microsoft.com/office/drawing/2014/main" id="{A3DE5452-CAD4-1EC6-1797-B79B85830C4A}"/>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flipH="1">
            <a:off x="3207024" y="-1452018"/>
            <a:ext cx="4151138" cy="4146806"/>
          </a:xfrm>
          <a:prstGeom prst="ellipse">
            <a:avLst/>
          </a:prstGeom>
          <a:ln w="381000">
            <a:solidFill>
              <a:schemeClr val="accent6"/>
            </a:solidFill>
          </a:ln>
        </p:spPr>
      </p:pic>
      <p:pic>
        <p:nvPicPr>
          <p:cNvPr id="5" name="Picture 4" descr="A person holding a bag of groceries&#10;&#10;Description automatically generated with low confidence">
            <a:extLst>
              <a:ext uri="{FF2B5EF4-FFF2-40B4-BE49-F238E27FC236}">
                <a16:creationId xmlns:a16="http://schemas.microsoft.com/office/drawing/2014/main" id="{FEEAADED-0CE9-5A14-67A3-F9D0C6FDCAE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428160" y="-911502"/>
            <a:ext cx="6268845" cy="6255864"/>
          </a:xfrm>
          <a:prstGeom prst="ellipse">
            <a:avLst/>
          </a:prstGeom>
          <a:ln w="508000">
            <a:solidFill>
              <a:srgbClr val="EFBE58"/>
            </a:solidFill>
          </a:ln>
        </p:spPr>
      </p:pic>
    </p:spTree>
    <p:extLst>
      <p:ext uri="{BB962C8B-B14F-4D97-AF65-F5344CB8AC3E}">
        <p14:creationId xmlns:p14="http://schemas.microsoft.com/office/powerpoint/2010/main" val="2276608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ro page _ blank _corner logo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2" y="2525747"/>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1" y="4381730"/>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Logo&#10;&#10;Description automatically generated">
            <a:extLst>
              <a:ext uri="{FF2B5EF4-FFF2-40B4-BE49-F238E27FC236}">
                <a16:creationId xmlns:a16="http://schemas.microsoft.com/office/drawing/2014/main" id="{D654FC2E-85C0-75D5-AAEE-696ABA8BD8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B7ACF0-0D62-99F9-78E6-BD549C7EDB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154808" y="6036132"/>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300A4E73-7255-0AD4-A88E-2BB7FD051F9F}"/>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917359" y="6036132"/>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outdoor, sign&#10;&#10;Description automatically generated">
            <a:extLst>
              <a:ext uri="{FF2B5EF4-FFF2-40B4-BE49-F238E27FC236}">
                <a16:creationId xmlns:a16="http://schemas.microsoft.com/office/drawing/2014/main" id="{2DC76FE0-3B88-0710-B52B-C327EAB0E73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457651" y="5638385"/>
            <a:ext cx="823603" cy="1180497"/>
          </a:xfrm>
          <a:prstGeom prst="rect">
            <a:avLst/>
          </a:prstGeom>
        </p:spPr>
      </p:pic>
      <p:pic>
        <p:nvPicPr>
          <p:cNvPr id="14" name="Picture 13" descr="Logo&#10;&#10;Description automatically generated">
            <a:extLst>
              <a:ext uri="{FF2B5EF4-FFF2-40B4-BE49-F238E27FC236}">
                <a16:creationId xmlns:a16="http://schemas.microsoft.com/office/drawing/2014/main" id="{2CED90AB-589F-F060-C1BF-407E749D4BD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757493" y="5302158"/>
            <a:ext cx="2074896" cy="2074896"/>
          </a:xfrm>
          <a:prstGeom prst="rect">
            <a:avLst/>
          </a:prstGeom>
        </p:spPr>
      </p:pic>
      <p:pic>
        <p:nvPicPr>
          <p:cNvPr id="16" name="Picture 15" descr="A picture containing text, sign&#10;&#10;Description automatically generated">
            <a:extLst>
              <a:ext uri="{FF2B5EF4-FFF2-40B4-BE49-F238E27FC236}">
                <a16:creationId xmlns:a16="http://schemas.microsoft.com/office/drawing/2014/main" id="{1F887A15-4639-8DD7-B84E-5A61AF79EAE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77526" y="5614135"/>
            <a:ext cx="1243865" cy="124386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93625CB-B1FA-ECEC-0255-385A49B8C48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3539" y="4938027"/>
            <a:ext cx="2727645" cy="2727645"/>
          </a:xfrm>
          <a:prstGeom prst="rect">
            <a:avLst/>
          </a:prstGeom>
        </p:spPr>
      </p:pic>
      <p:pic>
        <p:nvPicPr>
          <p:cNvPr id="11" name="Picture 10" descr="Icon&#10;&#10;Description automatically generated">
            <a:extLst>
              <a:ext uri="{FF2B5EF4-FFF2-40B4-BE49-F238E27FC236}">
                <a16:creationId xmlns:a16="http://schemas.microsoft.com/office/drawing/2014/main" id="{A1F2609E-023B-E3A0-1D00-0CA0EAB72C76}"/>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16969" y="5638385"/>
            <a:ext cx="774700" cy="977900"/>
          </a:xfrm>
          <a:prstGeom prst="rect">
            <a:avLst/>
          </a:prstGeom>
        </p:spPr>
      </p:pic>
      <p:pic>
        <p:nvPicPr>
          <p:cNvPr id="13" name="Picture 12" descr="A picture containing text, sign, vector graphics, screenshot&#10;&#10;Description automatically generated">
            <a:extLst>
              <a:ext uri="{FF2B5EF4-FFF2-40B4-BE49-F238E27FC236}">
                <a16:creationId xmlns:a16="http://schemas.microsoft.com/office/drawing/2014/main" id="{7F458C1D-A27A-E1CB-1EDB-CD0290FAACC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12745" y="5638385"/>
            <a:ext cx="817149" cy="977900"/>
          </a:xfrm>
          <a:prstGeom prst="rect">
            <a:avLst/>
          </a:prstGeom>
        </p:spPr>
      </p:pic>
    </p:spTree>
    <p:extLst>
      <p:ext uri="{BB962C8B-B14F-4D97-AF65-F5344CB8AC3E}">
        <p14:creationId xmlns:p14="http://schemas.microsoft.com/office/powerpoint/2010/main" val="1497017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ro page 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2195443"/>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4072242"/>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9922" y="5810841"/>
            <a:ext cx="870414" cy="865809"/>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312F1D-1BA6-08BD-548C-F0DB2884500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19306" y="6047027"/>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8E465208-8B96-8428-59C7-A890761A10B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010742" y="6064363"/>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 sign&#10;&#10;Description automatically generated">
            <a:extLst>
              <a:ext uri="{FF2B5EF4-FFF2-40B4-BE49-F238E27FC236}">
                <a16:creationId xmlns:a16="http://schemas.microsoft.com/office/drawing/2014/main" id="{E528BDFE-681B-817C-15BE-FA54E1D5271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12232" y="5677503"/>
            <a:ext cx="823603" cy="1180497"/>
          </a:xfrm>
          <a:prstGeom prst="rect">
            <a:avLst/>
          </a:prstGeom>
        </p:spPr>
      </p:pic>
      <p:pic>
        <p:nvPicPr>
          <p:cNvPr id="9" name="Picture 8" descr="Logo&#10;&#10;Description automatically generated">
            <a:extLst>
              <a:ext uri="{FF2B5EF4-FFF2-40B4-BE49-F238E27FC236}">
                <a16:creationId xmlns:a16="http://schemas.microsoft.com/office/drawing/2014/main" id="{1BA41A16-E64C-6340-EB2E-2817ED84C6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39496" y="5235113"/>
            <a:ext cx="2200144" cy="2200144"/>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7449920-4BB8-E95E-DB28-8EBE46781A8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11496" y="5632158"/>
            <a:ext cx="1243865" cy="124386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D25B0524-139E-F8B7-39F4-DFB121A1902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947529" y="4936308"/>
            <a:ext cx="2727645" cy="2727645"/>
          </a:xfrm>
          <a:prstGeom prst="rect">
            <a:avLst/>
          </a:prstGeom>
        </p:spPr>
      </p:pic>
      <p:pic>
        <p:nvPicPr>
          <p:cNvPr id="13" name="Picture 12" descr="Icon&#10;&#10;Description automatically generated">
            <a:extLst>
              <a:ext uri="{FF2B5EF4-FFF2-40B4-BE49-F238E27FC236}">
                <a16:creationId xmlns:a16="http://schemas.microsoft.com/office/drawing/2014/main" id="{3F4ED7DC-C32A-B44B-BC06-15AE4438A68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85703" y="5754795"/>
            <a:ext cx="774700" cy="977900"/>
          </a:xfrm>
          <a:prstGeom prst="rect">
            <a:avLst/>
          </a:prstGeom>
        </p:spPr>
      </p:pic>
      <p:pic>
        <p:nvPicPr>
          <p:cNvPr id="14" name="Picture 13" descr="A picture containing text, sign, vector graphics, screenshot&#10;&#10;Description automatically generated">
            <a:extLst>
              <a:ext uri="{FF2B5EF4-FFF2-40B4-BE49-F238E27FC236}">
                <a16:creationId xmlns:a16="http://schemas.microsoft.com/office/drawing/2014/main" id="{39ED3C53-EE62-E532-8157-F311CBE526A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223683" y="5754795"/>
            <a:ext cx="817149" cy="977900"/>
          </a:xfrm>
          <a:prstGeom prst="rect">
            <a:avLst/>
          </a:prstGeom>
        </p:spPr>
      </p:pic>
      <p:pic>
        <p:nvPicPr>
          <p:cNvPr id="15" name="Picture 14" descr="A picture containing person, indoor, fruit, vegetable&#10;&#10;Description automatically generated">
            <a:extLst>
              <a:ext uri="{FF2B5EF4-FFF2-40B4-BE49-F238E27FC236}">
                <a16:creationId xmlns:a16="http://schemas.microsoft.com/office/drawing/2014/main" id="{99E06696-F998-38D9-A5B0-E17D43EB9E5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flipH="1">
            <a:off x="3194222" y="-1476050"/>
            <a:ext cx="4151138" cy="4146806"/>
          </a:xfrm>
          <a:prstGeom prst="ellipse">
            <a:avLst/>
          </a:prstGeom>
          <a:ln w="381000">
            <a:solidFill>
              <a:schemeClr val="accent6"/>
            </a:solidFill>
          </a:ln>
        </p:spPr>
      </p:pic>
      <p:pic>
        <p:nvPicPr>
          <p:cNvPr id="16" name="Picture 15" descr="A person holding a bag of groceries&#10;&#10;Description automatically generated with low confidence">
            <a:extLst>
              <a:ext uri="{FF2B5EF4-FFF2-40B4-BE49-F238E27FC236}">
                <a16:creationId xmlns:a16="http://schemas.microsoft.com/office/drawing/2014/main" id="{C402074D-E0AB-C2B5-EC63-C504B06A082E}"/>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400685" y="-1141434"/>
            <a:ext cx="6268845" cy="6255864"/>
          </a:xfrm>
          <a:prstGeom prst="ellipse">
            <a:avLst/>
          </a:prstGeom>
          <a:ln w="508000">
            <a:solidFill>
              <a:srgbClr val="EFBE58"/>
            </a:solidFill>
          </a:ln>
        </p:spPr>
      </p:pic>
    </p:spTree>
    <p:extLst>
      <p:ext uri="{BB962C8B-B14F-4D97-AF65-F5344CB8AC3E}">
        <p14:creationId xmlns:p14="http://schemas.microsoft.com/office/powerpoint/2010/main" val="2283783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ro page _ blank _ all scheme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2195443"/>
            <a:ext cx="4682259" cy="1625648"/>
          </a:xfrm>
        </p:spPr>
        <p:txBody>
          <a:bodyPr anchor="b">
            <a:normAutofit/>
          </a:bodyPr>
          <a:lstStyle>
            <a:lvl1pPr>
              <a:defRPr sz="44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4072242"/>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9583" y="5810841"/>
            <a:ext cx="870414" cy="865809"/>
          </a:xfrm>
          <a:prstGeom prst="rect">
            <a:avLst/>
          </a:prstGeom>
        </p:spPr>
      </p:pic>
      <p:pic>
        <p:nvPicPr>
          <p:cNvPr id="4" name="Picture 2" descr="Forest Carbon | The Woodland Carbon Code | Our role &amp; future developments">
            <a:extLst>
              <a:ext uri="{FF2B5EF4-FFF2-40B4-BE49-F238E27FC236}">
                <a16:creationId xmlns:a16="http://schemas.microsoft.com/office/drawing/2014/main" id="{5E312F1D-1BA6-08BD-548C-F0DB2884500B}"/>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196155" y="6012356"/>
            <a:ext cx="1696072" cy="53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orest Carbon | The Peatland Code | Certifying emissions avoidance">
            <a:extLst>
              <a:ext uri="{FF2B5EF4-FFF2-40B4-BE49-F238E27FC236}">
                <a16:creationId xmlns:a16="http://schemas.microsoft.com/office/drawing/2014/main" id="{8E465208-8B96-8428-59C7-A890761A10B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935160" y="6051750"/>
            <a:ext cx="1321350" cy="496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 sign&#10;&#10;Description automatically generated">
            <a:extLst>
              <a:ext uri="{FF2B5EF4-FFF2-40B4-BE49-F238E27FC236}">
                <a16:creationId xmlns:a16="http://schemas.microsoft.com/office/drawing/2014/main" id="{E528BDFE-681B-817C-15BE-FA54E1D5271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4309" y="5687825"/>
            <a:ext cx="823603" cy="1180497"/>
          </a:xfrm>
          <a:prstGeom prst="rect">
            <a:avLst/>
          </a:prstGeom>
        </p:spPr>
      </p:pic>
      <p:pic>
        <p:nvPicPr>
          <p:cNvPr id="9" name="Picture 8" descr="Logo&#10;&#10;Description automatically generated">
            <a:extLst>
              <a:ext uri="{FF2B5EF4-FFF2-40B4-BE49-F238E27FC236}">
                <a16:creationId xmlns:a16="http://schemas.microsoft.com/office/drawing/2014/main" id="{1BA41A16-E64C-6340-EB2E-2817ED84C6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08671" y="5335715"/>
            <a:ext cx="1928833" cy="1928833"/>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7449920-4BB8-E95E-DB28-8EBE46781A8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361937" y="5614135"/>
            <a:ext cx="1243865" cy="1243865"/>
          </a:xfrm>
          <a:prstGeom prst="rect">
            <a:avLst/>
          </a:prstGeom>
        </p:spPr>
      </p:pic>
      <p:pic>
        <p:nvPicPr>
          <p:cNvPr id="13" name="Picture 12" descr="Icon&#10;&#10;Description automatically generated">
            <a:extLst>
              <a:ext uri="{FF2B5EF4-FFF2-40B4-BE49-F238E27FC236}">
                <a16:creationId xmlns:a16="http://schemas.microsoft.com/office/drawing/2014/main" id="{CD21149A-846D-0E85-4F8D-AC3B7F516AD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285703" y="5754795"/>
            <a:ext cx="774700" cy="977900"/>
          </a:xfrm>
          <a:prstGeom prst="rect">
            <a:avLst/>
          </a:prstGeom>
        </p:spPr>
      </p:pic>
      <p:pic>
        <p:nvPicPr>
          <p:cNvPr id="15" name="Picture 14" descr="A picture containing text, sign, vector graphics, screenshot&#10;&#10;Description automatically generated">
            <a:extLst>
              <a:ext uri="{FF2B5EF4-FFF2-40B4-BE49-F238E27FC236}">
                <a16:creationId xmlns:a16="http://schemas.microsoft.com/office/drawing/2014/main" id="{7BE551D6-E0C9-7EA4-9440-5A731BE922E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223683" y="5754795"/>
            <a:ext cx="817149" cy="97790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10B481A0-C98D-ABE9-5249-E30E164867B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877189" y="4936308"/>
            <a:ext cx="2727645" cy="2727645"/>
          </a:xfrm>
          <a:prstGeom prst="rect">
            <a:avLst/>
          </a:prstGeom>
        </p:spPr>
      </p:pic>
      <p:sp>
        <p:nvSpPr>
          <p:cNvPr id="12" name="Rectangle 11">
            <a:extLst>
              <a:ext uri="{FF2B5EF4-FFF2-40B4-BE49-F238E27FC236}">
                <a16:creationId xmlns:a16="http://schemas.microsoft.com/office/drawing/2014/main" id="{2536C561-DF13-15D8-EC94-1B8825202A79}"/>
              </a:ext>
            </a:extLst>
          </p:cNvPr>
          <p:cNvSpPr/>
          <p:nvPr userDrawn="1"/>
        </p:nvSpPr>
        <p:spPr>
          <a:xfrm>
            <a:off x="10933043" y="185530"/>
            <a:ext cx="1258957" cy="12059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52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Tex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Shape&#10;&#10;Description automatically generated with medium confidence">
            <a:extLst>
              <a:ext uri="{FF2B5EF4-FFF2-40B4-BE49-F238E27FC236}">
                <a16:creationId xmlns:a16="http://schemas.microsoft.com/office/drawing/2014/main" id="{DA0A6678-A975-4EE9-9F76-ECA7DB7C1B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pic>
        <p:nvPicPr>
          <p:cNvPr id="5" name="Picture 4" descr="A picture containing text, indoor, close, thread&#10;&#10;Description automatically generated">
            <a:extLst>
              <a:ext uri="{FF2B5EF4-FFF2-40B4-BE49-F238E27FC236}">
                <a16:creationId xmlns:a16="http://schemas.microsoft.com/office/drawing/2014/main" id="{F53C8148-335A-32EC-2C61-6509FA85D5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10"/>
          <a:stretch/>
        </p:blipFill>
        <p:spPr>
          <a:xfrm>
            <a:off x="4287325" y="-893309"/>
            <a:ext cx="4243674" cy="4270448"/>
          </a:xfrm>
          <a:prstGeom prst="ellipse">
            <a:avLst/>
          </a:prstGeom>
          <a:ln w="381000">
            <a:solidFill>
              <a:schemeClr val="accent3"/>
            </a:solidFill>
          </a:ln>
        </p:spPr>
      </p:pic>
      <p:sp>
        <p:nvSpPr>
          <p:cNvPr id="9" name="Oval 8">
            <a:extLst>
              <a:ext uri="{FF2B5EF4-FFF2-40B4-BE49-F238E27FC236}">
                <a16:creationId xmlns:a16="http://schemas.microsoft.com/office/drawing/2014/main" id="{8594C705-7677-44DD-8C3E-D9DBDF934E96}"/>
              </a:ext>
            </a:extLst>
          </p:cNvPr>
          <p:cNvSpPr/>
          <p:nvPr userDrawn="1"/>
        </p:nvSpPr>
        <p:spPr>
          <a:xfrm>
            <a:off x="7420708" y="-540797"/>
            <a:ext cx="6177415" cy="6177415"/>
          </a:xfrm>
          <a:prstGeom prst="ellipse">
            <a:avLst/>
          </a:prstGeom>
          <a:blipFill>
            <a:blip r:embed="rId4" cstate="email">
              <a:extLst>
                <a:ext uri="{28A0092B-C50C-407E-A947-70E740481C1C}">
                  <a14:useLocalDpi xmlns:a14="http://schemas.microsoft.com/office/drawing/2010/main"/>
                </a:ext>
              </a:extLst>
            </a:blip>
            <a:stretch>
              <a:fillRect/>
            </a:stretch>
          </a:blipFill>
          <a:ln w="508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A7960C58-F018-4A53-AF49-97CDE8F01F7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35A9F6F-5C94-2CE2-DBB2-6A0FEC7E1DA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13327" y="2032159"/>
            <a:ext cx="1243865" cy="1243865"/>
          </a:xfrm>
          <a:prstGeom prst="rect">
            <a:avLst/>
          </a:prstGeom>
        </p:spPr>
      </p:pic>
    </p:spTree>
    <p:extLst>
      <p:ext uri="{BB962C8B-B14F-4D97-AF65-F5344CB8AC3E}">
        <p14:creationId xmlns:p14="http://schemas.microsoft.com/office/powerpoint/2010/main" val="197098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 Beauty &amp; Wellbe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5658677" y="-1387089"/>
            <a:ext cx="7195675" cy="7151785"/>
          </a:xfrm>
          <a:prstGeom prst="ellipse">
            <a:avLst/>
          </a:prstGeom>
          <a:blipFill>
            <a:blip r:embed="rId2">
              <a:extLst>
                <a:ext uri="{28A0092B-C50C-407E-A947-70E740481C1C}">
                  <a14:useLocalDpi xmlns:a14="http://schemas.microsoft.com/office/drawing/2010/main"/>
                </a:ext>
              </a:extLst>
            </a:blip>
            <a:stretch>
              <a:fillRect/>
            </a:stretch>
          </a:blipFill>
          <a:ln w="508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988B1A18-DB38-0373-4B3E-B940F3ED67A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6" name="Picture 5" descr="A picture containing text, outdoor, sign&#10;&#10;Description automatically generated">
            <a:extLst>
              <a:ext uri="{FF2B5EF4-FFF2-40B4-BE49-F238E27FC236}">
                <a16:creationId xmlns:a16="http://schemas.microsoft.com/office/drawing/2014/main" id="{441C9A68-0509-DB01-3BD2-F3983536EF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2913" y="1617785"/>
            <a:ext cx="1263638" cy="1811215"/>
          </a:xfrm>
          <a:prstGeom prst="rect">
            <a:avLst/>
          </a:prstGeom>
        </p:spPr>
      </p:pic>
    </p:spTree>
    <p:extLst>
      <p:ext uri="{BB962C8B-B14F-4D97-AF65-F5344CB8AC3E}">
        <p14:creationId xmlns:p14="http://schemas.microsoft.com/office/powerpoint/2010/main" val="37066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Forest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5751443" y="-1223154"/>
            <a:ext cx="7102910" cy="7080615"/>
          </a:xfrm>
          <a:prstGeom prst="ellipse">
            <a:avLst/>
          </a:prstGeom>
          <a:blipFill>
            <a:blip r:embed="rId2">
              <a:extLst>
                <a:ext uri="{28A0092B-C50C-407E-A947-70E740481C1C}">
                  <a14:useLocalDpi xmlns:a14="http://schemas.microsoft.com/office/drawing/2010/main"/>
                </a:ext>
              </a:extLst>
            </a:blip>
            <a:stretch>
              <a:fillRect/>
            </a:stretch>
          </a:blipFill>
          <a:ln w="508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3FB3A906-ADA8-4A98-2E77-73CD8FCEEC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5" name="Picture 4" descr="Icon&#10;&#10;Description automatically generated">
            <a:extLst>
              <a:ext uri="{FF2B5EF4-FFF2-40B4-BE49-F238E27FC236}">
                <a16:creationId xmlns:a16="http://schemas.microsoft.com/office/drawing/2014/main" id="{DC3F2680-1EFA-E4CF-5BE0-1F29FF7D7FB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2913" y="2139397"/>
            <a:ext cx="774700" cy="977900"/>
          </a:xfrm>
          <a:prstGeom prst="rect">
            <a:avLst/>
          </a:prstGeom>
        </p:spPr>
      </p:pic>
      <p:pic>
        <p:nvPicPr>
          <p:cNvPr id="8" name="Picture 7" descr="A picture containing text, sign, vector graphics, screenshot&#10;&#10;Description automatically generated">
            <a:extLst>
              <a:ext uri="{FF2B5EF4-FFF2-40B4-BE49-F238E27FC236}">
                <a16:creationId xmlns:a16="http://schemas.microsoft.com/office/drawing/2014/main" id="{D65B1F4F-AECE-F4BD-541C-7E50C273B8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80893" y="2139397"/>
            <a:ext cx="817149" cy="977900"/>
          </a:xfrm>
          <a:prstGeom prst="rect">
            <a:avLst/>
          </a:prstGeom>
        </p:spPr>
      </p:pic>
    </p:spTree>
    <p:extLst>
      <p:ext uri="{BB962C8B-B14F-4D97-AF65-F5344CB8AC3E}">
        <p14:creationId xmlns:p14="http://schemas.microsoft.com/office/powerpoint/2010/main" val="257332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 Climate &amp;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820-3939-498A-B1B6-889F3BD5D7E8}"/>
              </a:ext>
            </a:extLst>
          </p:cNvPr>
          <p:cNvSpPr>
            <a:spLocks noGrp="1"/>
          </p:cNvSpPr>
          <p:nvPr>
            <p:ph type="title"/>
          </p:nvPr>
        </p:nvSpPr>
        <p:spPr>
          <a:xfrm>
            <a:off x="442913" y="3276024"/>
            <a:ext cx="4682259" cy="1625648"/>
          </a:xfrm>
        </p:spPr>
        <p:txBody>
          <a:bodyPr anchor="b">
            <a:normAutofit/>
          </a:bodyPr>
          <a:lstStyle>
            <a:lvl1pPr>
              <a:defRPr sz="44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699213-2B2C-4F74-83A0-C9046BF1258F}"/>
              </a:ext>
            </a:extLst>
          </p:cNvPr>
          <p:cNvSpPr>
            <a:spLocks noGrp="1"/>
          </p:cNvSpPr>
          <p:nvPr>
            <p:ph type="body" idx="1"/>
          </p:nvPr>
        </p:nvSpPr>
        <p:spPr>
          <a:xfrm>
            <a:off x="442913" y="5549349"/>
            <a:ext cx="4682259" cy="96263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Oval 12">
            <a:extLst>
              <a:ext uri="{FF2B5EF4-FFF2-40B4-BE49-F238E27FC236}">
                <a16:creationId xmlns:a16="http://schemas.microsoft.com/office/drawing/2014/main" id="{EE3810B9-0F29-401D-8C8D-03E5A4A28FA2}"/>
              </a:ext>
            </a:extLst>
          </p:cNvPr>
          <p:cNvSpPr/>
          <p:nvPr userDrawn="1"/>
        </p:nvSpPr>
        <p:spPr>
          <a:xfrm>
            <a:off x="6390922" y="-720969"/>
            <a:ext cx="6481015" cy="6348046"/>
          </a:xfrm>
          <a:prstGeom prst="ellipse">
            <a:avLst/>
          </a:prstGeom>
          <a:blipFill>
            <a:blip r:embed="rId2" cstate="email">
              <a:extLst>
                <a:ext uri="{28A0092B-C50C-407E-A947-70E740481C1C}">
                  <a14:useLocalDpi xmlns:a14="http://schemas.microsoft.com/office/drawing/2010/main"/>
                </a:ext>
              </a:extLst>
            </a:blip>
            <a:stretch>
              <a:fillRect/>
            </a:stretch>
          </a:blipFill>
          <a:ln w="508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orest Carbon | The Woodland Carbon Code | Our role &amp; future developments">
            <a:extLst>
              <a:ext uri="{FF2B5EF4-FFF2-40B4-BE49-F238E27FC236}">
                <a16:creationId xmlns:a16="http://schemas.microsoft.com/office/drawing/2014/main" id="{A456951B-592A-4B54-8DB9-646BE3FA66E3}"/>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2913" y="2687504"/>
            <a:ext cx="1878256" cy="588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est Carbon | The Peatland Code | Certifying emissions avoidance">
            <a:extLst>
              <a:ext uri="{FF2B5EF4-FFF2-40B4-BE49-F238E27FC236}">
                <a16:creationId xmlns:a16="http://schemas.microsoft.com/office/drawing/2014/main" id="{64050176-275B-4328-9F6F-D5EAFFB3A2D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2772130" y="2715796"/>
            <a:ext cx="1321350" cy="49676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2BC11E8-F5C8-4D9E-B6E9-5B406C392ADA}"/>
              </a:ext>
            </a:extLst>
          </p:cNvPr>
          <p:cNvSpPr>
            <a:spLocks/>
          </p:cNvSpPr>
          <p:nvPr userDrawn="1"/>
        </p:nvSpPr>
        <p:spPr>
          <a:xfrm>
            <a:off x="4411261" y="-801844"/>
            <a:ext cx="3959321" cy="4058648"/>
          </a:xfrm>
          <a:prstGeom prst="ellipse">
            <a:avLst/>
          </a:prstGeom>
          <a:blipFill>
            <a:blip r:embed="rId5" cstate="email">
              <a:extLst>
                <a:ext uri="{28A0092B-C50C-407E-A947-70E740481C1C}">
                  <a14:useLocalDpi xmlns:a14="http://schemas.microsoft.com/office/drawing/2010/main"/>
                </a:ext>
              </a:extLst>
            </a:blip>
            <a:stretch>
              <a:fillRect/>
            </a:stretch>
          </a:blipFill>
          <a:ln w="444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Logo&#10;&#10;Description automatically generated">
            <a:extLst>
              <a:ext uri="{FF2B5EF4-FFF2-40B4-BE49-F238E27FC236}">
                <a16:creationId xmlns:a16="http://schemas.microsoft.com/office/drawing/2014/main" id="{E9C63E57-4D84-3BFF-85BB-40892F53D1E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57090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E4FE-F463-41A5-9F5B-F56852FDA619}"/>
              </a:ext>
            </a:extLst>
          </p:cNvPr>
          <p:cNvSpPr>
            <a:spLocks noGrp="1"/>
          </p:cNvSpPr>
          <p:nvPr>
            <p:ph type="ctrTitle"/>
          </p:nvPr>
        </p:nvSpPr>
        <p:spPr>
          <a:xfrm>
            <a:off x="442913" y="3281050"/>
            <a:ext cx="3969184" cy="1149282"/>
          </a:xfrm>
        </p:spPr>
        <p:txBody>
          <a:bodyPr anchor="t">
            <a:normAutofit/>
          </a:bodyPr>
          <a:lstStyle>
            <a:lvl1pPr algn="l">
              <a:defRPr sz="3600">
                <a:solidFill>
                  <a:srgbClr val="EF776E"/>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7ACB618-320B-406F-BDA1-059F4BABA281}"/>
              </a:ext>
            </a:extLst>
          </p:cNvPr>
          <p:cNvSpPr>
            <a:spLocks noGrp="1"/>
          </p:cNvSpPr>
          <p:nvPr>
            <p:ph type="subTitle" idx="1"/>
          </p:nvPr>
        </p:nvSpPr>
        <p:spPr>
          <a:xfrm>
            <a:off x="442914" y="4559118"/>
            <a:ext cx="3969183" cy="773989"/>
          </a:xfrm>
        </p:spPr>
        <p:txBody>
          <a:bodyPr/>
          <a:lstStyle>
            <a:lvl1pPr marL="0" indent="0" algn="l">
              <a:buNone/>
              <a:defRPr sz="2400">
                <a:solidFill>
                  <a:srgbClr val="AD5E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descr="Logo&#10;&#10;Description automatically generated with medium confidence">
            <a:extLst>
              <a:ext uri="{FF2B5EF4-FFF2-40B4-BE49-F238E27FC236}">
                <a16:creationId xmlns:a16="http://schemas.microsoft.com/office/drawing/2014/main" id="{B157CA4B-4E57-473E-AC0D-C3B4AEE58C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9078" y="5539171"/>
            <a:ext cx="1954249" cy="1318829"/>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FFAAE771-B72F-437E-AC80-BDA827A09D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2913" y="2195443"/>
            <a:ext cx="870414" cy="865809"/>
          </a:xfrm>
          <a:prstGeom prst="rect">
            <a:avLst/>
          </a:prstGeom>
        </p:spPr>
      </p:pic>
      <p:sp>
        <p:nvSpPr>
          <p:cNvPr id="10" name="Rectangle 9">
            <a:extLst>
              <a:ext uri="{FF2B5EF4-FFF2-40B4-BE49-F238E27FC236}">
                <a16:creationId xmlns:a16="http://schemas.microsoft.com/office/drawing/2014/main" id="{5E350065-3030-4DBA-9E7C-221438EF7BA7}"/>
              </a:ext>
            </a:extLst>
          </p:cNvPr>
          <p:cNvSpPr/>
          <p:nvPr userDrawn="1"/>
        </p:nvSpPr>
        <p:spPr>
          <a:xfrm>
            <a:off x="10759083" y="141668"/>
            <a:ext cx="1236372" cy="11462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id="{470AD938-7521-C724-BD34-891FBDB028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pic>
        <p:nvPicPr>
          <p:cNvPr id="5" name="Picture 4" descr="A person holding a sign&#10;&#10;Description automatically generated with medium confidence">
            <a:extLst>
              <a:ext uri="{FF2B5EF4-FFF2-40B4-BE49-F238E27FC236}">
                <a16:creationId xmlns:a16="http://schemas.microsoft.com/office/drawing/2014/main" id="{45C7C585-E7F3-0F4E-7841-E6CB9070AC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47154" y="-311233"/>
            <a:ext cx="5648301" cy="5644340"/>
          </a:xfrm>
          <a:prstGeom prst="ellipse">
            <a:avLst/>
          </a:prstGeom>
          <a:ln w="508000">
            <a:solidFill>
              <a:srgbClr val="EFBE58"/>
            </a:solidFill>
          </a:ln>
        </p:spPr>
      </p:pic>
    </p:spTree>
    <p:extLst>
      <p:ext uri="{BB962C8B-B14F-4D97-AF65-F5344CB8AC3E}">
        <p14:creationId xmlns:p14="http://schemas.microsoft.com/office/powerpoint/2010/main" val="269433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A06-F125-4EC3-9175-29CD5A4DC5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2BD48-7E67-4B36-B38A-8B5EDFF00F42}"/>
              </a:ext>
            </a:extLst>
          </p:cNvPr>
          <p:cNvSpPr>
            <a:spLocks noGrp="1"/>
          </p:cNvSpPr>
          <p:nvPr>
            <p:ph idx="1"/>
          </p:nvPr>
        </p:nvSpPr>
        <p:spPr>
          <a:xfrm>
            <a:off x="350982" y="1470991"/>
            <a:ext cx="11390444" cy="47059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A9AB5E5-6FD3-4643-8711-EE039204AB5C}"/>
              </a:ext>
            </a:extLst>
          </p:cNvPr>
          <p:cNvSpPr>
            <a:spLocks noGrp="1"/>
          </p:cNvSpPr>
          <p:nvPr>
            <p:ph type="sldNum" sz="quarter" idx="12"/>
          </p:nvPr>
        </p:nvSpPr>
        <p:spPr/>
        <p:txBody>
          <a:bodyPr/>
          <a:lstStyle/>
          <a:p>
            <a:fld id="{CDCC9756-A179-4539-B863-D8709DAA19BA}" type="slidenum">
              <a:rPr lang="en-GB" smtClean="0"/>
              <a:t>‹#›</a:t>
            </a:fld>
            <a:endParaRPr lang="en-GB"/>
          </a:p>
        </p:txBody>
      </p:sp>
      <p:pic>
        <p:nvPicPr>
          <p:cNvPr id="4" name="Picture 3" descr="Logo&#10;&#10;Description automatically generated">
            <a:extLst>
              <a:ext uri="{FF2B5EF4-FFF2-40B4-BE49-F238E27FC236}">
                <a16:creationId xmlns:a16="http://schemas.microsoft.com/office/drawing/2014/main" id="{D3A255CA-896A-78EB-F4A5-45AABE03DD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14949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A06-F125-4EC3-9175-29CD5A4DC5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2BD48-7E67-4B36-B38A-8B5EDFF00F42}"/>
              </a:ext>
            </a:extLst>
          </p:cNvPr>
          <p:cNvSpPr>
            <a:spLocks noGrp="1"/>
          </p:cNvSpPr>
          <p:nvPr>
            <p:ph idx="1"/>
          </p:nvPr>
        </p:nvSpPr>
        <p:spPr>
          <a:xfrm>
            <a:off x="350982" y="1470991"/>
            <a:ext cx="8340436" cy="470597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A9AB5E5-6FD3-4643-8711-EE039204AB5C}"/>
              </a:ext>
            </a:extLst>
          </p:cNvPr>
          <p:cNvSpPr>
            <a:spLocks noGrp="1"/>
          </p:cNvSpPr>
          <p:nvPr>
            <p:ph type="sldNum" sz="quarter" idx="12"/>
          </p:nvPr>
        </p:nvSpPr>
        <p:spPr/>
        <p:txBody>
          <a:bodyPr/>
          <a:lstStyle/>
          <a:p>
            <a:fld id="{CDCC9756-A179-4539-B863-D8709DAA19BA}" type="slidenum">
              <a:rPr lang="en-GB" smtClean="0"/>
              <a:t>‹#›</a:t>
            </a:fld>
            <a:endParaRPr lang="en-GB"/>
          </a:p>
        </p:txBody>
      </p:sp>
      <p:sp>
        <p:nvSpPr>
          <p:cNvPr id="7" name="Text Placeholder 6">
            <a:extLst>
              <a:ext uri="{FF2B5EF4-FFF2-40B4-BE49-F238E27FC236}">
                <a16:creationId xmlns:a16="http://schemas.microsoft.com/office/drawing/2014/main" id="{805942CA-A018-4C82-8FC5-C02FFB1BFEE3}"/>
              </a:ext>
            </a:extLst>
          </p:cNvPr>
          <p:cNvSpPr>
            <a:spLocks noGrp="1"/>
          </p:cNvSpPr>
          <p:nvPr>
            <p:ph type="body" sz="quarter" idx="13"/>
          </p:nvPr>
        </p:nvSpPr>
        <p:spPr>
          <a:xfrm>
            <a:off x="8994775" y="1471613"/>
            <a:ext cx="2743200" cy="4705350"/>
          </a:xfrm>
          <a:solidFill>
            <a:schemeClr val="accent3"/>
          </a:solidFill>
        </p:spPr>
        <p:txBody>
          <a:bodyPr anchor="ctr">
            <a:normAutofit/>
          </a:bodyPr>
          <a:lstStyle>
            <a:lvl1pPr>
              <a:defRPr sz="20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Logo&#10;&#10;Description automatically generated">
            <a:extLst>
              <a:ext uri="{FF2B5EF4-FFF2-40B4-BE49-F238E27FC236}">
                <a16:creationId xmlns:a16="http://schemas.microsoft.com/office/drawing/2014/main" id="{1861BFC0-45AD-532E-34FA-D0AC67EF6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368022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pic>
        <p:nvPicPr>
          <p:cNvPr id="4" name="Picture 3" descr="Logo&#10;&#10;Description automatically generated">
            <a:extLst>
              <a:ext uri="{FF2B5EF4-FFF2-40B4-BE49-F238E27FC236}">
                <a16:creationId xmlns:a16="http://schemas.microsoft.com/office/drawing/2014/main" id="{4244AEDD-5876-CC3C-D7D2-C4D66E18334C}"/>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17656708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pic>
        <p:nvPicPr>
          <p:cNvPr id="4" name="Picture 3" descr="Logo&#10;&#10;Description automatically generated">
            <a:extLst>
              <a:ext uri="{FF2B5EF4-FFF2-40B4-BE49-F238E27FC236}">
                <a16:creationId xmlns:a16="http://schemas.microsoft.com/office/drawing/2014/main" id="{4244AEDD-5876-CC3C-D7D2-C4D66E18334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49686" y="5549349"/>
            <a:ext cx="1942314" cy="1308651"/>
          </a:xfrm>
          <a:prstGeom prst="rect">
            <a:avLst/>
          </a:prstGeom>
        </p:spPr>
      </p:pic>
    </p:spTree>
    <p:extLst>
      <p:ext uri="{BB962C8B-B14F-4D97-AF65-F5344CB8AC3E}">
        <p14:creationId xmlns:p14="http://schemas.microsoft.com/office/powerpoint/2010/main" val="2473110134"/>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B82E0-2FDE-497C-9B8E-4464A60BEA08}"/>
              </a:ext>
            </a:extLst>
          </p:cNvPr>
          <p:cNvSpPr>
            <a:spLocks noGrp="1"/>
          </p:cNvSpPr>
          <p:nvPr>
            <p:ph type="title"/>
          </p:nvPr>
        </p:nvSpPr>
        <p:spPr>
          <a:xfrm>
            <a:off x="350982" y="232602"/>
            <a:ext cx="10483066" cy="100095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2AD76D-1AA1-4367-80AB-4B90DC4E8C6A}"/>
              </a:ext>
            </a:extLst>
          </p:cNvPr>
          <p:cNvSpPr>
            <a:spLocks noGrp="1"/>
          </p:cNvSpPr>
          <p:nvPr>
            <p:ph type="body" idx="1"/>
          </p:nvPr>
        </p:nvSpPr>
        <p:spPr>
          <a:xfrm>
            <a:off x="350982" y="1545465"/>
            <a:ext cx="11390444" cy="46314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4009B0EA-2762-45BD-8734-929C1B57FEAA}"/>
              </a:ext>
            </a:extLst>
          </p:cNvPr>
          <p:cNvSpPr>
            <a:spLocks noGrp="1"/>
          </p:cNvSpPr>
          <p:nvPr>
            <p:ph type="sldNum" sz="quarter" idx="4"/>
          </p:nvPr>
        </p:nvSpPr>
        <p:spPr>
          <a:xfrm>
            <a:off x="899491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CC9756-A179-4539-B863-D8709DAA19BA}" type="slidenum">
              <a:rPr lang="en-GB" smtClean="0"/>
              <a:t>‹#›</a:t>
            </a:fld>
            <a:endParaRPr lang="en-GB"/>
          </a:p>
        </p:txBody>
      </p:sp>
      <p:pic>
        <p:nvPicPr>
          <p:cNvPr id="7" name="Picture 6" descr="Icon, rectangle&#10;&#10;Description automatically generated with medium confidence">
            <a:extLst>
              <a:ext uri="{FF2B5EF4-FFF2-40B4-BE49-F238E27FC236}">
                <a16:creationId xmlns:a16="http://schemas.microsoft.com/office/drawing/2014/main" id="{D197C670-4013-4BED-850A-1AEF44A5F8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28516" y="5713229"/>
            <a:ext cx="162421" cy="114477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DE491B48-5CCC-43AD-9EF5-2F94886E9F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78748" y="276414"/>
            <a:ext cx="870414" cy="865809"/>
          </a:xfrm>
          <a:prstGeom prst="rect">
            <a:avLst/>
          </a:prstGeom>
        </p:spPr>
      </p:pic>
    </p:spTree>
    <p:extLst>
      <p:ext uri="{BB962C8B-B14F-4D97-AF65-F5344CB8AC3E}">
        <p14:creationId xmlns:p14="http://schemas.microsoft.com/office/powerpoint/2010/main" val="887233692"/>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4000" kern="1200">
          <a:solidFill>
            <a:srgbClr val="AD5E76"/>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useo Slab 500" panose="02000000000000000000" pitchFamily="50" charset="0"/>
          <a:ea typeface="+mn-ea"/>
          <a:cs typeface="+mn-cs"/>
        </a:defRPr>
      </a:lvl1pPr>
      <a:lvl2pPr marL="685800" indent="-228600" algn="l" defTabSz="914400" rtl="0" eaLnBrk="1" latinLnBrk="0" hangingPunct="1">
        <a:lnSpc>
          <a:spcPct val="90000"/>
        </a:lnSpc>
        <a:spcBef>
          <a:spcPts val="500"/>
        </a:spcBef>
        <a:buSzPct val="80000"/>
        <a:buFont typeface="Museo Slab 500" panose="02000000000000000000" pitchFamily="50" charset="0"/>
        <a:buChar char="–"/>
        <a:defRPr sz="2000" i="1" kern="1200">
          <a:solidFill>
            <a:schemeClr val="tx1">
              <a:lumMod val="65000"/>
              <a:lumOff val="35000"/>
            </a:schemeClr>
          </a:solidFill>
          <a:latin typeface="Museo Slab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useo Slab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useo Slab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png"/><Relationship Id="rId5" Type="http://schemas.openxmlformats.org/officeDocument/2006/relationships/image" Target="../media/image41.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2.png"/><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view.officeapps.live.com/op/view.aspx?src=https%3A%2F%2Fglobal-standard.org%2Fimages%2Fresource-library%2Fdocuments%2Fcertificate-policies-and-templates%2FGOTS_Geographic_Classification_v_1.0.xlsx&amp;wdOrigin=BROWSELINK" TargetMode="External"/><Relationship Id="rId5" Type="http://schemas.openxmlformats.org/officeDocument/2006/relationships/image" Target="../media/image43.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global-standard.org/images/resource-library/documents/certificate-policies-and-templates/Policy_for_the_Issuance_of_Transaction_Certificates_v_3.0.pdf" TargetMode="External"/><Relationship Id="rId5" Type="http://schemas.openxmlformats.org/officeDocument/2006/relationships/hyperlink" Target="https://www.soilassociation.org/certification/fashion-textiles/certification-resources/" TargetMode="Externa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4.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global-standard.org/images/resource-library/documents/certificate-policies-and-templates/Policy_for_the_Issuance_of_Transaction_Certificates_v_3.0.pdf" TargetMode="External"/><Relationship Id="rId5" Type="http://schemas.openxmlformats.org/officeDocument/2006/relationships/hyperlink" Target="https://www.soilassociation.org/certification/fashion-textiles/certification-resources/"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F5B9-BF1F-9199-6670-90CD4CC59EB9}"/>
              </a:ext>
            </a:extLst>
          </p:cNvPr>
          <p:cNvSpPr>
            <a:spLocks noGrp="1"/>
          </p:cNvSpPr>
          <p:nvPr>
            <p:ph type="title"/>
          </p:nvPr>
        </p:nvSpPr>
        <p:spPr>
          <a:xfrm>
            <a:off x="392112" y="2869623"/>
            <a:ext cx="6801167" cy="2862017"/>
          </a:xfrm>
        </p:spPr>
        <p:txBody>
          <a:bodyPr>
            <a:normAutofit/>
          </a:bodyPr>
          <a:lstStyle/>
          <a:p>
            <a:r>
              <a:rPr lang="en-GB" dirty="0">
                <a:latin typeface="Arial" panose="020B0604020202020204" pitchFamily="34" charset="0"/>
                <a:cs typeface="Arial" panose="020B0604020202020204" pitchFamily="34" charset="0"/>
              </a:rPr>
              <a:t>Transaction Certificates Explained</a:t>
            </a:r>
          </a:p>
        </p:txBody>
      </p:sp>
      <p:pic>
        <p:nvPicPr>
          <p:cNvPr id="16" name="Audio 15">
            <a:hlinkClick r:id="" action="ppaction://media"/>
            <a:extLst>
              <a:ext uri="{FF2B5EF4-FFF2-40B4-BE49-F238E27FC236}">
                <a16:creationId xmlns:a16="http://schemas.microsoft.com/office/drawing/2014/main" id="{1B779032-97A7-B6A8-8F74-30AF4D53F5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9352947"/>
      </p:ext>
    </p:extLst>
  </p:cSld>
  <p:clrMapOvr>
    <a:masterClrMapping/>
  </p:clrMapOvr>
  <mc:AlternateContent xmlns:mc="http://schemas.openxmlformats.org/markup-compatibility/2006" xmlns:p14="http://schemas.microsoft.com/office/powerpoint/2010/main">
    <mc:Choice Requires="p14">
      <p:transition spd="slow" p14:dur="2000" advTm="8468"/>
    </mc:Choice>
    <mc:Fallback xmlns="">
      <p:transition spd="slow" advTm="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Certified Products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8F493B5A-DCD2-2903-1BEE-DB317BD417FF}"/>
              </a:ext>
            </a:extLst>
          </p:cNvPr>
          <p:cNvPicPr>
            <a:picLocks noChangeAspect="1"/>
          </p:cNvPicPr>
          <p:nvPr/>
        </p:nvPicPr>
        <p:blipFill>
          <a:blip r:embed="rId5"/>
          <a:stretch>
            <a:fillRect/>
          </a:stretch>
        </p:blipFill>
        <p:spPr>
          <a:xfrm>
            <a:off x="177132" y="1708646"/>
            <a:ext cx="7161634" cy="3440708"/>
          </a:xfrm>
          <a:prstGeom prst="rect">
            <a:avLst/>
          </a:prstGeom>
        </p:spPr>
      </p:pic>
      <p:sp>
        <p:nvSpPr>
          <p:cNvPr id="9" name="TextBox 8">
            <a:extLst>
              <a:ext uri="{FF2B5EF4-FFF2-40B4-BE49-F238E27FC236}">
                <a16:creationId xmlns:a16="http://schemas.microsoft.com/office/drawing/2014/main" id="{1B4D7144-D250-569B-09B0-641BAA2D495F}"/>
              </a:ext>
            </a:extLst>
          </p:cNvPr>
          <p:cNvSpPr txBox="1"/>
          <p:nvPr/>
        </p:nvSpPr>
        <p:spPr>
          <a:xfrm>
            <a:off x="7359286" y="1708646"/>
            <a:ext cx="4843038" cy="3139321"/>
          </a:xfrm>
          <a:prstGeom prst="rect">
            <a:avLst/>
          </a:prstGeom>
          <a:noFill/>
        </p:spPr>
        <p:txBody>
          <a:bodyPr wrap="square" rtlCol="0">
            <a:spAutoFit/>
          </a:bodyPr>
          <a:lstStyle/>
          <a:p>
            <a:pPr marL="342900" indent="-342900" algn="l">
              <a:buFont typeface="+mj-lt"/>
              <a:buAutoNum type="arabicPeriod" startAt="10"/>
            </a:pPr>
            <a:r>
              <a:rPr lang="en-GB" dirty="0">
                <a:solidFill>
                  <a:srgbClr val="3F9C35"/>
                </a:solidFill>
                <a:latin typeface="Arial" panose="020B0604020202020204" pitchFamily="34" charset="0"/>
                <a:cs typeface="Arial" panose="020B0604020202020204" pitchFamily="34" charset="0"/>
              </a:rPr>
              <a:t>Certified Products</a:t>
            </a:r>
          </a:p>
          <a:p>
            <a:pPr marL="342900" indent="-342900" algn="l">
              <a:buFont typeface="+mj-lt"/>
              <a:buAutoNum type="arabicPeriod" startAt="10"/>
            </a:pPr>
            <a:endParaRPr lang="en-GB" dirty="0">
              <a:solidFill>
                <a:srgbClr val="3F9C35"/>
              </a:solidFill>
              <a:latin typeface="Arial" panose="020B0604020202020204" pitchFamily="34" charset="0"/>
              <a:cs typeface="Arial" panose="020B0604020202020204" pitchFamily="34" charset="0"/>
            </a:endParaRPr>
          </a:p>
          <a:p>
            <a:pPr algn="l"/>
            <a:r>
              <a:rPr lang="en-GB" u="sng" dirty="0">
                <a:solidFill>
                  <a:srgbClr val="3F9C35"/>
                </a:solidFill>
                <a:latin typeface="Arial" panose="020B0604020202020204" pitchFamily="34" charset="0"/>
                <a:cs typeface="Arial" panose="020B0604020202020204" pitchFamily="34" charset="0"/>
              </a:rPr>
              <a:t>Order number </a:t>
            </a:r>
            <a:r>
              <a:rPr lang="en-GB" dirty="0">
                <a:solidFill>
                  <a:srgbClr val="3F9C35"/>
                </a:solidFill>
                <a:latin typeface="Arial" panose="020B0604020202020204" pitchFamily="34" charset="0"/>
                <a:cs typeface="Arial" panose="020B0604020202020204" pitchFamily="34" charset="0"/>
              </a:rPr>
              <a:t>– invoice number for the sale of the certified products.</a:t>
            </a:r>
          </a:p>
          <a:p>
            <a:pPr algn="l"/>
            <a:r>
              <a:rPr lang="en-GB" u="sng" dirty="0">
                <a:solidFill>
                  <a:srgbClr val="3F9C35"/>
                </a:solidFill>
                <a:latin typeface="Arial" panose="020B0604020202020204" pitchFamily="34" charset="0"/>
                <a:cs typeface="Arial" panose="020B0604020202020204" pitchFamily="34" charset="0"/>
              </a:rPr>
              <a:t>Article number </a:t>
            </a:r>
            <a:r>
              <a:rPr lang="en-GB" dirty="0">
                <a:solidFill>
                  <a:srgbClr val="3F9C35"/>
                </a:solidFill>
                <a:latin typeface="Arial" panose="020B0604020202020204" pitchFamily="34" charset="0"/>
                <a:cs typeface="Arial" panose="020B0604020202020204" pitchFamily="34" charset="0"/>
              </a:rPr>
              <a:t>– how the product is identified on your system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SKU, lot number etc.</a:t>
            </a:r>
          </a:p>
          <a:p>
            <a:pPr algn="l"/>
            <a:r>
              <a:rPr lang="en-GB" u="sng" dirty="0">
                <a:solidFill>
                  <a:srgbClr val="3F9C35"/>
                </a:solidFill>
                <a:latin typeface="Arial" panose="020B0604020202020204" pitchFamily="34" charset="0"/>
                <a:cs typeface="Arial" panose="020B0604020202020204" pitchFamily="34" charset="0"/>
              </a:rPr>
              <a:t>Number of units </a:t>
            </a:r>
            <a:r>
              <a:rPr lang="en-GB" dirty="0">
                <a:solidFill>
                  <a:srgbClr val="3F9C35"/>
                </a:solidFill>
                <a:latin typeface="Arial" panose="020B0604020202020204" pitchFamily="34" charset="0"/>
                <a:cs typeface="Arial" panose="020B0604020202020204" pitchFamily="34" charset="0"/>
              </a:rPr>
              <a:t>– number of units of certified product on the invoice.</a:t>
            </a:r>
          </a:p>
          <a:p>
            <a:pPr algn="l"/>
            <a:r>
              <a:rPr lang="en-GB" u="sng" dirty="0">
                <a:solidFill>
                  <a:srgbClr val="3F9C35"/>
                </a:solidFill>
                <a:latin typeface="Arial" panose="020B0604020202020204" pitchFamily="34" charset="0"/>
                <a:cs typeface="Arial" panose="020B0604020202020204" pitchFamily="34" charset="0"/>
              </a:rPr>
              <a:t>Net shipping weight </a:t>
            </a:r>
            <a:r>
              <a:rPr lang="en-GB" dirty="0">
                <a:solidFill>
                  <a:srgbClr val="3F9C35"/>
                </a:solidFill>
                <a:latin typeface="Arial" panose="020B0604020202020204" pitchFamily="34" charset="0"/>
                <a:cs typeface="Arial" panose="020B0604020202020204" pitchFamily="34" charset="0"/>
              </a:rPr>
              <a:t>– weight of the finished certified goods on that invoice.</a:t>
            </a:r>
          </a:p>
          <a:p>
            <a:pPr algn="l"/>
            <a:endParaRPr lang="en-GB" dirty="0">
              <a:solidFill>
                <a:srgbClr val="3F9C35"/>
              </a:solidFill>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01947C72-B567-FD97-9993-FD6D9A5182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0408475"/>
      </p:ext>
    </p:extLst>
  </p:cSld>
  <p:clrMapOvr>
    <a:masterClrMapping/>
  </p:clrMapOvr>
  <mc:AlternateContent xmlns:mc="http://schemas.openxmlformats.org/markup-compatibility/2006" xmlns:p14="http://schemas.microsoft.com/office/powerpoint/2010/main">
    <mc:Choice Requires="p14">
      <p:transition spd="slow" p14:dur="2000" advTm="26505"/>
    </mc:Choice>
    <mc:Fallback xmlns="">
      <p:transition spd="slow" advTm="26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Certified Products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8F493B5A-DCD2-2903-1BEE-DB317BD417FF}"/>
              </a:ext>
            </a:extLst>
          </p:cNvPr>
          <p:cNvPicPr>
            <a:picLocks noChangeAspect="1"/>
          </p:cNvPicPr>
          <p:nvPr/>
        </p:nvPicPr>
        <p:blipFill rotWithShape="1">
          <a:blip r:embed="rId5"/>
          <a:srcRect l="35893"/>
          <a:stretch/>
        </p:blipFill>
        <p:spPr>
          <a:xfrm>
            <a:off x="467360" y="1535926"/>
            <a:ext cx="5466080" cy="4096396"/>
          </a:xfrm>
          <a:prstGeom prst="rect">
            <a:avLst/>
          </a:prstGeom>
        </p:spPr>
      </p:pic>
      <p:sp>
        <p:nvSpPr>
          <p:cNvPr id="6" name="TextBox 5">
            <a:extLst>
              <a:ext uri="{FF2B5EF4-FFF2-40B4-BE49-F238E27FC236}">
                <a16:creationId xmlns:a16="http://schemas.microsoft.com/office/drawing/2014/main" id="{97506272-ADC3-A16D-9FFA-D25CDC20AE34}"/>
              </a:ext>
            </a:extLst>
          </p:cNvPr>
          <p:cNvSpPr txBox="1"/>
          <p:nvPr/>
        </p:nvSpPr>
        <p:spPr>
          <a:xfrm>
            <a:off x="5933440" y="1313757"/>
            <a:ext cx="6089086" cy="4524315"/>
          </a:xfrm>
          <a:prstGeom prst="rect">
            <a:avLst/>
          </a:prstGeom>
          <a:noFill/>
        </p:spPr>
        <p:txBody>
          <a:bodyPr wrap="square">
            <a:spAutoFit/>
          </a:bodyPr>
          <a:lstStyle/>
          <a:p>
            <a:r>
              <a:rPr lang="en-GB" u="sng" dirty="0">
                <a:solidFill>
                  <a:srgbClr val="3F9C35"/>
                </a:solidFill>
                <a:latin typeface="Arial" panose="020B0604020202020204" pitchFamily="34" charset="0"/>
                <a:cs typeface="Arial" panose="020B0604020202020204" pitchFamily="34" charset="0"/>
              </a:rPr>
              <a:t>Product category </a:t>
            </a:r>
            <a:r>
              <a:rPr lang="en-GB" dirty="0">
                <a:solidFill>
                  <a:srgbClr val="3F9C35"/>
                </a:solidFill>
                <a:latin typeface="Arial" panose="020B0604020202020204" pitchFamily="34" charset="0"/>
                <a:cs typeface="Arial" panose="020B0604020202020204" pitchFamily="34" charset="0"/>
              </a:rPr>
              <a:t>– how the certified goods are listed on your GOTS scope certificate product appendix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womenswear</a:t>
            </a:r>
          </a:p>
          <a:p>
            <a:r>
              <a:rPr lang="en-GB" u="sng" dirty="0">
                <a:solidFill>
                  <a:srgbClr val="3F9C35"/>
                </a:solidFill>
                <a:latin typeface="Arial" panose="020B0604020202020204" pitchFamily="34" charset="0"/>
                <a:cs typeface="Arial" panose="020B0604020202020204" pitchFamily="34" charset="0"/>
              </a:rPr>
              <a:t>Product detail </a:t>
            </a:r>
            <a:r>
              <a:rPr lang="en-GB" dirty="0">
                <a:solidFill>
                  <a:srgbClr val="3F9C35"/>
                </a:solidFill>
                <a:latin typeface="Arial" panose="020B0604020202020204" pitchFamily="34" charset="0"/>
                <a:cs typeface="Arial" panose="020B0604020202020204" pitchFamily="34" charset="0"/>
              </a:rPr>
              <a:t>– how your product is listed on your GOTS scope certificate product appendix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outerwear, jackets. Please note, sales of products that are not listed on your scope certificate cannot be supported by a TC, it is important to have your products approved before they can be sold as GOTS goods.</a:t>
            </a:r>
          </a:p>
          <a:p>
            <a:pPr algn="l"/>
            <a:r>
              <a:rPr lang="en-GB" u="sng" dirty="0">
                <a:solidFill>
                  <a:srgbClr val="3F9C35"/>
                </a:solidFill>
                <a:latin typeface="Arial" panose="020B0604020202020204" pitchFamily="34" charset="0"/>
                <a:cs typeface="Arial" panose="020B0604020202020204" pitchFamily="34" charset="0"/>
              </a:rPr>
              <a:t>Material composition </a:t>
            </a:r>
            <a:r>
              <a:rPr lang="en-GB" dirty="0">
                <a:solidFill>
                  <a:srgbClr val="3F9C35"/>
                </a:solidFill>
                <a:latin typeface="Arial" panose="020B0604020202020204" pitchFamily="34" charset="0"/>
                <a:cs typeface="Arial" panose="020B0604020202020204" pitchFamily="34" charset="0"/>
              </a:rPr>
              <a:t>– fibre composition of the finished goods.</a:t>
            </a:r>
          </a:p>
          <a:p>
            <a:pPr algn="l"/>
            <a:r>
              <a:rPr lang="en-GB" u="sng" dirty="0">
                <a:solidFill>
                  <a:srgbClr val="3F9C35"/>
                </a:solidFill>
                <a:latin typeface="Arial" panose="020B0604020202020204" pitchFamily="34" charset="0"/>
                <a:cs typeface="Arial" panose="020B0604020202020204" pitchFamily="34" charset="0"/>
              </a:rPr>
              <a:t>Label grade </a:t>
            </a:r>
            <a:r>
              <a:rPr lang="en-GB" dirty="0">
                <a:solidFill>
                  <a:srgbClr val="3F9C35"/>
                </a:solidFill>
                <a:latin typeface="Arial" panose="020B0604020202020204" pitchFamily="34" charset="0"/>
                <a:cs typeface="Arial" panose="020B0604020202020204" pitchFamily="34" charset="0"/>
              </a:rPr>
              <a:t>– organic, made with organic materials, organic in conversion or made with organic in </a:t>
            </a:r>
          </a:p>
          <a:p>
            <a:pPr algn="l"/>
            <a:r>
              <a:rPr lang="en-GB" dirty="0">
                <a:solidFill>
                  <a:srgbClr val="3F9C35"/>
                </a:solidFill>
                <a:latin typeface="Arial" panose="020B0604020202020204" pitchFamily="34" charset="0"/>
                <a:cs typeface="Arial" panose="020B0604020202020204" pitchFamily="34" charset="0"/>
              </a:rPr>
              <a:t>conversion materials.</a:t>
            </a:r>
          </a:p>
          <a:p>
            <a:pPr algn="l"/>
            <a:r>
              <a:rPr lang="en-GB" u="sng" dirty="0">
                <a:solidFill>
                  <a:srgbClr val="3F9C35"/>
                </a:solidFill>
                <a:latin typeface="Arial" panose="020B0604020202020204" pitchFamily="34" charset="0"/>
                <a:cs typeface="Arial" panose="020B0604020202020204" pitchFamily="34" charset="0"/>
              </a:rPr>
              <a:t>Additional info </a:t>
            </a:r>
            <a:r>
              <a:rPr lang="en-GB" dirty="0">
                <a:solidFill>
                  <a:srgbClr val="3F9C35"/>
                </a:solidFill>
                <a:latin typeface="Arial" panose="020B0604020202020204" pitchFamily="34" charset="0"/>
                <a:cs typeface="Arial" panose="020B0604020202020204" pitchFamily="34" charset="0"/>
              </a:rPr>
              <a:t>– any other information such as fibre quality parameters.</a:t>
            </a:r>
          </a:p>
        </p:txBody>
      </p:sp>
      <p:pic>
        <p:nvPicPr>
          <p:cNvPr id="20" name="Audio 19">
            <a:hlinkClick r:id="" action="ppaction://media"/>
            <a:extLst>
              <a:ext uri="{FF2B5EF4-FFF2-40B4-BE49-F238E27FC236}">
                <a16:creationId xmlns:a16="http://schemas.microsoft.com/office/drawing/2014/main" id="{E639ED10-843B-9CD7-9445-F5F6161D89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3164567"/>
      </p:ext>
    </p:extLst>
  </p:cSld>
  <p:clrMapOvr>
    <a:masterClrMapping/>
  </p:clrMapOvr>
  <mc:AlternateContent xmlns:mc="http://schemas.openxmlformats.org/markup-compatibility/2006" xmlns:p14="http://schemas.microsoft.com/office/powerpoint/2010/main">
    <mc:Choice Requires="p14">
      <p:transition spd="slow" p14:dur="2000" advTm="35882"/>
    </mc:Choice>
    <mc:Fallback xmlns="">
      <p:transition spd="slow" advTm="3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179638"/>
          </a:xfrm>
        </p:spPr>
        <p:txBody>
          <a:bodyPr>
            <a:normAutofit fontScale="90000"/>
          </a:bodyPr>
          <a:lstStyle/>
          <a:p>
            <a:r>
              <a:rPr lang="en-US" dirty="0">
                <a:latin typeface="Arial" panose="020B0604020202020204" pitchFamily="34" charset="0"/>
                <a:cs typeface="Arial" panose="020B0604020202020204" pitchFamily="34" charset="0"/>
              </a:rPr>
              <a:t>TC Request Form – Certified Products Continued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9" name="TextBox 8">
            <a:extLst>
              <a:ext uri="{FF2B5EF4-FFF2-40B4-BE49-F238E27FC236}">
                <a16:creationId xmlns:a16="http://schemas.microsoft.com/office/drawing/2014/main" id="{1B4D7144-D250-569B-09B0-641BAA2D495F}"/>
              </a:ext>
            </a:extLst>
          </p:cNvPr>
          <p:cNvSpPr txBox="1"/>
          <p:nvPr/>
        </p:nvSpPr>
        <p:spPr>
          <a:xfrm>
            <a:off x="1059540" y="1374718"/>
            <a:ext cx="10072920" cy="2031325"/>
          </a:xfrm>
          <a:prstGeom prst="rect">
            <a:avLst/>
          </a:prstGeom>
          <a:noFill/>
        </p:spPr>
        <p:txBody>
          <a:bodyPr wrap="square" rtlCol="0">
            <a:spAutoFit/>
          </a:bodyPr>
          <a:lstStyle/>
          <a:p>
            <a:pPr algn="l"/>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Supplementary weight – the weight of any non-certified accessories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linings, zips, etc.</a:t>
            </a:r>
          </a:p>
          <a:p>
            <a:pPr algn="l"/>
            <a:r>
              <a:rPr lang="en-GB" dirty="0">
                <a:solidFill>
                  <a:srgbClr val="3F9C35"/>
                </a:solidFill>
                <a:latin typeface="Arial" panose="020B0604020202020204" pitchFamily="34" charset="0"/>
                <a:cs typeface="Arial" panose="020B0604020202020204" pitchFamily="34" charset="0"/>
              </a:rPr>
              <a:t>Certified weight – the weight of the organic fibres in the GOTS goods.</a:t>
            </a:r>
          </a:p>
          <a:p>
            <a:pPr algn="l"/>
            <a:r>
              <a:rPr lang="en-GB" dirty="0">
                <a:solidFill>
                  <a:srgbClr val="3F9C35"/>
                </a:solidFill>
                <a:latin typeface="Arial" panose="020B0604020202020204" pitchFamily="34" charset="0"/>
                <a:cs typeface="Arial" panose="020B0604020202020204" pitchFamily="34" charset="0"/>
              </a:rPr>
              <a:t>Production date – if applicable, the date of processing the goods. Traders can find this on the input TC.</a:t>
            </a:r>
          </a:p>
          <a:p>
            <a:pPr algn="l"/>
            <a:r>
              <a:rPr lang="en-GB" dirty="0">
                <a:solidFill>
                  <a:srgbClr val="3F9C35"/>
                </a:solidFill>
                <a:latin typeface="Arial" panose="020B0604020202020204" pitchFamily="34" charset="0"/>
                <a:cs typeface="Arial" panose="020B0604020202020204" pitchFamily="34" charset="0"/>
              </a:rPr>
              <a:t>Last processor – if applicable, yourself, your supplier processing the goods or undisclosed if you prefer. Please include the licence number and country if listed.</a:t>
            </a:r>
          </a:p>
        </p:txBody>
      </p:sp>
      <p:pic>
        <p:nvPicPr>
          <p:cNvPr id="38" name="Audio 37">
            <a:hlinkClick r:id="" action="ppaction://media"/>
            <a:extLst>
              <a:ext uri="{FF2B5EF4-FFF2-40B4-BE49-F238E27FC236}">
                <a16:creationId xmlns:a16="http://schemas.microsoft.com/office/drawing/2014/main" id="{ACFA071B-0C17-2BF1-3AA9-66D8FAB16E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27704609-EDD7-EF78-836B-6F0285A308D7}"/>
              </a:ext>
            </a:extLst>
          </p:cNvPr>
          <p:cNvPicPr>
            <a:picLocks noChangeAspect="1"/>
          </p:cNvPicPr>
          <p:nvPr/>
        </p:nvPicPr>
        <p:blipFill>
          <a:blip r:embed="rId6"/>
          <a:stretch>
            <a:fillRect/>
          </a:stretch>
        </p:blipFill>
        <p:spPr>
          <a:xfrm>
            <a:off x="1059540" y="3622776"/>
            <a:ext cx="9754961" cy="2191056"/>
          </a:xfrm>
          <a:prstGeom prst="rect">
            <a:avLst/>
          </a:prstGeom>
        </p:spPr>
      </p:pic>
    </p:spTree>
    <p:extLst>
      <p:ext uri="{BB962C8B-B14F-4D97-AF65-F5344CB8AC3E}">
        <p14:creationId xmlns:p14="http://schemas.microsoft.com/office/powerpoint/2010/main" val="432655193"/>
      </p:ext>
    </p:extLst>
  </p:cSld>
  <p:clrMapOvr>
    <a:masterClrMapping/>
  </p:clrMapOvr>
  <mc:AlternateContent xmlns:mc="http://schemas.openxmlformats.org/markup-compatibility/2006" xmlns:p14="http://schemas.microsoft.com/office/powerpoint/2010/main">
    <mc:Choice Requires="p14">
      <p:transition spd="slow" p14:dur="2000" advTm="39872"/>
    </mc:Choice>
    <mc:Fallback xmlns="">
      <p:transition spd="slow" advTm="3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000953"/>
          </a:xfrm>
        </p:spPr>
        <p:txBody>
          <a:bodyPr>
            <a:normAutofit/>
          </a:bodyPr>
          <a:lstStyle/>
          <a:p>
            <a:r>
              <a:rPr lang="en-US" dirty="0">
                <a:latin typeface="Arial" panose="020B0604020202020204" pitchFamily="34" charset="0"/>
                <a:cs typeface="Arial" panose="020B0604020202020204" pitchFamily="34" charset="0"/>
              </a:rPr>
              <a:t>TC Request Form – Geographic Origin</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63B27A0F-481B-505B-3744-C846B128409B}"/>
              </a:ext>
            </a:extLst>
          </p:cNvPr>
          <p:cNvPicPr>
            <a:picLocks noChangeAspect="1"/>
          </p:cNvPicPr>
          <p:nvPr/>
        </p:nvPicPr>
        <p:blipFill rotWithShape="1">
          <a:blip r:embed="rId5"/>
          <a:srcRect l="3426"/>
          <a:stretch/>
        </p:blipFill>
        <p:spPr>
          <a:xfrm>
            <a:off x="1168400" y="3783938"/>
            <a:ext cx="8534564" cy="2912580"/>
          </a:xfrm>
          <a:prstGeom prst="rect">
            <a:avLst/>
          </a:prstGeom>
        </p:spPr>
      </p:pic>
      <p:sp>
        <p:nvSpPr>
          <p:cNvPr id="5" name="TextBox 4">
            <a:extLst>
              <a:ext uri="{FF2B5EF4-FFF2-40B4-BE49-F238E27FC236}">
                <a16:creationId xmlns:a16="http://schemas.microsoft.com/office/drawing/2014/main" id="{1B48D1D9-5898-127E-4557-3EB2315CCDB3}"/>
              </a:ext>
            </a:extLst>
          </p:cNvPr>
          <p:cNvSpPr txBox="1"/>
          <p:nvPr/>
        </p:nvSpPr>
        <p:spPr>
          <a:xfrm>
            <a:off x="1168400" y="1421542"/>
            <a:ext cx="8534564" cy="2308324"/>
          </a:xfrm>
          <a:prstGeom prst="rect">
            <a:avLst/>
          </a:prstGeom>
          <a:noFill/>
        </p:spPr>
        <p:txBody>
          <a:bodyPr wrap="square" rtlCol="0">
            <a:spAutoFit/>
          </a:bodyPr>
          <a:lstStyle/>
          <a:p>
            <a:pPr marL="342900" indent="-342900" algn="l">
              <a:buFont typeface="+mj-lt"/>
              <a:buAutoNum type="arabicPeriod" startAt="11"/>
            </a:pPr>
            <a:r>
              <a:rPr lang="en-GB" dirty="0">
                <a:solidFill>
                  <a:srgbClr val="3F9C35"/>
                </a:solidFill>
                <a:latin typeface="Arial" panose="020B0604020202020204" pitchFamily="34" charset="0"/>
                <a:cs typeface="Arial" panose="020B0604020202020204" pitchFamily="34" charset="0"/>
              </a:rPr>
              <a:t>Geographic Origin is mandatory on all TCs issued from 6</a:t>
            </a:r>
            <a:r>
              <a:rPr lang="en-GB" baseline="30000" dirty="0">
                <a:solidFill>
                  <a:srgbClr val="3F9C35"/>
                </a:solidFill>
                <a:latin typeface="Arial" panose="020B0604020202020204" pitchFamily="34" charset="0"/>
                <a:cs typeface="Arial" panose="020B0604020202020204" pitchFamily="34" charset="0"/>
              </a:rPr>
              <a:t>th</a:t>
            </a:r>
            <a:r>
              <a:rPr lang="en-GB" dirty="0">
                <a:solidFill>
                  <a:srgbClr val="3F9C35"/>
                </a:solidFill>
                <a:latin typeface="Arial" panose="020B0604020202020204" pitchFamily="34" charset="0"/>
                <a:cs typeface="Arial" panose="020B0604020202020204" pitchFamily="34" charset="0"/>
              </a:rPr>
              <a:t> October 2021 as per the GOTS TC policy. This should be evidenced on the input TC. It is not possible to issue a TC without the country of origin and some countries require the state of origin as well. Full details can be found here: </a:t>
            </a:r>
            <a:r>
              <a:rPr lang="en-GB" dirty="0">
                <a:solidFill>
                  <a:srgbClr val="3F9C3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GOTS_Geographic_Classification_v_1.0.xlsx (live.com)</a:t>
            </a:r>
            <a:endParaRPr lang="en-GB" dirty="0">
              <a:solidFill>
                <a:srgbClr val="3F9C35"/>
              </a:solidFill>
              <a:latin typeface="Arial" panose="020B0604020202020204" pitchFamily="34" charset="0"/>
              <a:cs typeface="Arial" panose="020B0604020202020204" pitchFamily="34" charset="0"/>
            </a:endParaRPr>
          </a:p>
          <a:p>
            <a:pPr marL="342900" indent="-342900" algn="l">
              <a:buFont typeface="+mj-lt"/>
              <a:buAutoNum type="arabicPeriod" startAt="11"/>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mj-lt"/>
              <a:buAutoNum type="arabicPeriod" startAt="11"/>
            </a:pPr>
            <a:r>
              <a:rPr lang="en-GB" dirty="0">
                <a:solidFill>
                  <a:srgbClr val="3F9C35"/>
                </a:solidFill>
                <a:latin typeface="Arial" panose="020B0604020202020204" pitchFamily="34" charset="0"/>
                <a:cs typeface="Arial" panose="020B0604020202020204" pitchFamily="34" charset="0"/>
              </a:rPr>
              <a:t>Declarations by Seller of Certified Products – any additional information such as subcontractor processing. </a:t>
            </a:r>
          </a:p>
        </p:txBody>
      </p:sp>
      <p:pic>
        <p:nvPicPr>
          <p:cNvPr id="11" name="Audio 10">
            <a:hlinkClick r:id="" action="ppaction://media"/>
            <a:extLst>
              <a:ext uri="{FF2B5EF4-FFF2-40B4-BE49-F238E27FC236}">
                <a16:creationId xmlns:a16="http://schemas.microsoft.com/office/drawing/2014/main" id="{C3A172A3-26A9-102F-80AB-1D30B5810F6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2710588"/>
      </p:ext>
    </p:extLst>
  </p:cSld>
  <p:clrMapOvr>
    <a:masterClrMapping/>
  </p:clrMapOvr>
  <mc:AlternateContent xmlns:mc="http://schemas.openxmlformats.org/markup-compatibility/2006" xmlns:p14="http://schemas.microsoft.com/office/powerpoint/2010/main">
    <mc:Choice Requires="p14">
      <p:transition spd="slow" p14:dur="2000" advTm="46467"/>
    </mc:Choice>
    <mc:Fallback xmlns="">
      <p:transition spd="slow" advTm="4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Processing </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4545C66C-287B-0316-DC7E-76CC5B1E827E}"/>
              </a:ext>
            </a:extLst>
          </p:cNvPr>
          <p:cNvPicPr>
            <a:picLocks noChangeAspect="1"/>
          </p:cNvPicPr>
          <p:nvPr/>
        </p:nvPicPr>
        <p:blipFill rotWithShape="1">
          <a:blip r:embed="rId5"/>
          <a:srcRect r="51489" b="8068"/>
          <a:stretch/>
        </p:blipFill>
        <p:spPr>
          <a:xfrm>
            <a:off x="655782" y="1404310"/>
            <a:ext cx="4861098" cy="4396177"/>
          </a:xfrm>
          <a:prstGeom prst="rect">
            <a:avLst/>
          </a:prstGeom>
        </p:spPr>
      </p:pic>
      <p:sp>
        <p:nvSpPr>
          <p:cNvPr id="3" name="TextBox 2">
            <a:extLst>
              <a:ext uri="{FF2B5EF4-FFF2-40B4-BE49-F238E27FC236}">
                <a16:creationId xmlns:a16="http://schemas.microsoft.com/office/drawing/2014/main" id="{E7B36B30-119F-E731-1021-4422D3452074}"/>
              </a:ext>
            </a:extLst>
          </p:cNvPr>
          <p:cNvSpPr txBox="1"/>
          <p:nvPr/>
        </p:nvSpPr>
        <p:spPr>
          <a:xfrm>
            <a:off x="6634480" y="1727200"/>
            <a:ext cx="3931920" cy="2862322"/>
          </a:xfrm>
          <a:prstGeom prst="rect">
            <a:avLst/>
          </a:prstGeom>
          <a:noFill/>
        </p:spPr>
        <p:txBody>
          <a:bodyPr wrap="square" rtlCol="0">
            <a:spAutoFit/>
          </a:bodyPr>
          <a:lstStyle/>
          <a:p>
            <a:pPr marL="342900" indent="-342900" algn="l">
              <a:buFont typeface="+mj-lt"/>
              <a:buAutoNum type="arabicPeriod" startAt="13"/>
            </a:pPr>
            <a:r>
              <a:rPr lang="en-GB" dirty="0">
                <a:solidFill>
                  <a:srgbClr val="3F9C35"/>
                </a:solidFill>
                <a:latin typeface="Arial" panose="020B0604020202020204" pitchFamily="34" charset="0"/>
                <a:cs typeface="Arial" panose="020B0604020202020204" pitchFamily="34" charset="0"/>
              </a:rPr>
              <a:t>Further Details on Raw Materials Purchased</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Input TC per fibre, or equivalent farm certificates or invoice.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Quantity of fibre used from each input TC. This is the weight of GOTS goods from your input TC before any processing. </a:t>
            </a:r>
          </a:p>
        </p:txBody>
      </p:sp>
      <p:pic>
        <p:nvPicPr>
          <p:cNvPr id="15" name="Audio 14">
            <a:hlinkClick r:id="" action="ppaction://media"/>
            <a:extLst>
              <a:ext uri="{FF2B5EF4-FFF2-40B4-BE49-F238E27FC236}">
                <a16:creationId xmlns:a16="http://schemas.microsoft.com/office/drawing/2014/main" id="{D1A05750-79A3-675C-6AE9-2DA65CECD6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0808109"/>
      </p:ext>
    </p:extLst>
  </p:cSld>
  <p:clrMapOvr>
    <a:masterClrMapping/>
  </p:clrMapOvr>
  <mc:AlternateContent xmlns:mc="http://schemas.openxmlformats.org/markup-compatibility/2006" xmlns:p14="http://schemas.microsoft.com/office/powerpoint/2010/main">
    <mc:Choice Requires="p14">
      <p:transition spd="slow" p14:dur="2000" advTm="22990"/>
    </mc:Choice>
    <mc:Fallback xmlns="">
      <p:transition spd="slow" advTm="2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a:xfrm>
            <a:off x="350982" y="232602"/>
            <a:ext cx="9595822" cy="1000953"/>
          </a:xfrm>
        </p:spPr>
        <p:txBody>
          <a:bodyPr>
            <a:normAutofit fontScale="90000"/>
          </a:bodyPr>
          <a:lstStyle/>
          <a:p>
            <a:r>
              <a:rPr lang="en-US" dirty="0">
                <a:latin typeface="Arial" panose="020B0604020202020204" pitchFamily="34" charset="0"/>
                <a:cs typeface="Arial" panose="020B0604020202020204" pitchFamily="34" charset="0"/>
              </a:rPr>
              <a:t>TC Request Form – Processing Continued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4545C66C-287B-0316-DC7E-76CC5B1E827E}"/>
              </a:ext>
            </a:extLst>
          </p:cNvPr>
          <p:cNvPicPr>
            <a:picLocks noChangeAspect="1"/>
          </p:cNvPicPr>
          <p:nvPr/>
        </p:nvPicPr>
        <p:blipFill rotWithShape="1">
          <a:blip r:embed="rId5"/>
          <a:srcRect l="48890" b="8068"/>
          <a:stretch/>
        </p:blipFill>
        <p:spPr>
          <a:xfrm>
            <a:off x="568960" y="1233554"/>
            <a:ext cx="5250484" cy="4506845"/>
          </a:xfrm>
          <a:prstGeom prst="rect">
            <a:avLst/>
          </a:prstGeom>
        </p:spPr>
      </p:pic>
      <p:sp>
        <p:nvSpPr>
          <p:cNvPr id="3" name="TextBox 2">
            <a:extLst>
              <a:ext uri="{FF2B5EF4-FFF2-40B4-BE49-F238E27FC236}">
                <a16:creationId xmlns:a16="http://schemas.microsoft.com/office/drawing/2014/main" id="{6E8E3448-7064-B8AC-5A97-54EA65A92214}"/>
              </a:ext>
            </a:extLst>
          </p:cNvPr>
          <p:cNvSpPr txBox="1"/>
          <p:nvPr/>
        </p:nvSpPr>
        <p:spPr>
          <a:xfrm>
            <a:off x="6599974" y="1649562"/>
            <a:ext cx="4602480" cy="4524315"/>
          </a:xfrm>
          <a:prstGeom prst="rect">
            <a:avLst/>
          </a:prstGeom>
          <a:noFill/>
        </p:spPr>
        <p:txBody>
          <a:bodyPr wrap="square" rtlCol="0">
            <a:spAutoFit/>
          </a:bodyPr>
          <a:lstStyle/>
          <a:p>
            <a:pPr marL="342900" indent="-342900" algn="l">
              <a:buFont typeface="+mj-lt"/>
              <a:buAutoNum type="arabicPeriod" startAt="13"/>
            </a:pPr>
            <a:r>
              <a:rPr lang="en-GB" dirty="0">
                <a:solidFill>
                  <a:srgbClr val="3F9C35"/>
                </a:solidFill>
                <a:latin typeface="Arial" panose="020B0604020202020204" pitchFamily="34" charset="0"/>
                <a:cs typeface="Arial" panose="020B0604020202020204" pitchFamily="34" charset="0"/>
              </a:rPr>
              <a:t>Further Details on Raw Materials Purchased</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Processing losses or gains as a %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label grade of the input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fibre composition of the input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certified weight should be the quantity used from the input TC with the processing losses or gains removed or added. This is the weight from the input TC, after processing, that has gone into the finished GOTS good.</a:t>
            </a:r>
          </a:p>
        </p:txBody>
      </p:sp>
      <p:pic>
        <p:nvPicPr>
          <p:cNvPr id="18" name="Audio 17">
            <a:hlinkClick r:id="" action="ppaction://media"/>
            <a:extLst>
              <a:ext uri="{FF2B5EF4-FFF2-40B4-BE49-F238E27FC236}">
                <a16:creationId xmlns:a16="http://schemas.microsoft.com/office/drawing/2014/main" id="{0B81CD83-1D61-CD4C-3246-90320C338BC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8764939"/>
      </p:ext>
    </p:extLst>
  </p:cSld>
  <p:clrMapOvr>
    <a:masterClrMapping/>
  </p:clrMapOvr>
  <mc:AlternateContent xmlns:mc="http://schemas.openxmlformats.org/markup-compatibility/2006" xmlns:p14="http://schemas.microsoft.com/office/powerpoint/2010/main">
    <mc:Choice Requires="p14">
      <p:transition spd="slow" p14:dur="2000" advTm="26564"/>
    </mc:Choice>
    <mc:Fallback xmlns="">
      <p:transition spd="slow" advTm="2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B7CC-3ACA-7442-CE93-DF216999D5B3}"/>
              </a:ext>
            </a:extLst>
          </p:cNvPr>
          <p:cNvSpPr>
            <a:spLocks noGrp="1"/>
          </p:cNvSpPr>
          <p:nvPr>
            <p:ph type="title"/>
          </p:nvPr>
        </p:nvSpPr>
        <p:spPr>
          <a:xfrm>
            <a:off x="350982" y="232602"/>
            <a:ext cx="9595822" cy="1000953"/>
          </a:xfrm>
        </p:spPr>
        <p:txBody>
          <a:bodyPr>
            <a:normAutofit/>
          </a:bodyPr>
          <a:lstStyle/>
          <a:p>
            <a:r>
              <a:rPr lang="en-GB" dirty="0"/>
              <a:t>Supporting evidence</a:t>
            </a:r>
          </a:p>
        </p:txBody>
      </p:sp>
      <p:pic>
        <p:nvPicPr>
          <p:cNvPr id="3" name="Picture 2" descr="A green circle with white arrows in it&#10;&#10;Description automatically generated">
            <a:extLst>
              <a:ext uri="{FF2B5EF4-FFF2-40B4-BE49-F238E27FC236}">
                <a16:creationId xmlns:a16="http://schemas.microsoft.com/office/drawing/2014/main" id="{CFF4D5F2-184F-9858-4371-53BFAFD16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7D60AA80-0634-6D96-95B0-07A5C354D323}"/>
              </a:ext>
            </a:extLst>
          </p:cNvPr>
          <p:cNvSpPr txBox="1"/>
          <p:nvPr/>
        </p:nvSpPr>
        <p:spPr>
          <a:xfrm>
            <a:off x="1439461" y="1659024"/>
            <a:ext cx="7863840" cy="4247317"/>
          </a:xfrm>
          <a:prstGeom prst="rect">
            <a:avLst/>
          </a:prstGeom>
          <a:noFill/>
        </p:spPr>
        <p:txBody>
          <a:bodyPr wrap="square" rtlCol="0">
            <a:spAutoFit/>
          </a:bodyPr>
          <a:lstStyle/>
          <a:p>
            <a:pPr algn="l"/>
            <a:r>
              <a:rPr lang="en-GB" dirty="0">
                <a:solidFill>
                  <a:srgbClr val="3F9C35"/>
                </a:solidFill>
                <a:latin typeface="Arial" panose="020B0604020202020204" pitchFamily="34" charset="0"/>
                <a:cs typeface="Arial" panose="020B0604020202020204" pitchFamily="34" charset="0"/>
              </a:rPr>
              <a:t>Invoices must include:</a:t>
            </a: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Certified goods identifiable as GOTS</a:t>
            </a: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Net weights of GOTS goods</a:t>
            </a:r>
          </a:p>
          <a:p>
            <a:pPr algn="l"/>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Shipment documents must include:</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Shipment dates</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Reference to invoices</a:t>
            </a:r>
          </a:p>
          <a:p>
            <a:pPr marL="285750" indent="-285750">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Certified goods identifiable as GOTS</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Gross weights for GOTS goods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algn="l"/>
            <a:r>
              <a:rPr lang="en-GB" dirty="0">
                <a:solidFill>
                  <a:srgbClr val="3F9C35"/>
                </a:solidFill>
                <a:latin typeface="Arial" panose="020B0604020202020204" pitchFamily="34" charset="0"/>
                <a:cs typeface="Arial" panose="020B0604020202020204" pitchFamily="34" charset="0"/>
              </a:rPr>
              <a:t>Input TCs must include:</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Country of origin information (and state if required)</a:t>
            </a: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Verified quantity of input GOTS materials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4E9C761D-840E-1791-6D44-981648FF0B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7044679"/>
      </p:ext>
    </p:extLst>
  </p:cSld>
  <p:clrMapOvr>
    <a:masterClrMapping/>
  </p:clrMapOvr>
  <mc:AlternateContent xmlns:mc="http://schemas.openxmlformats.org/markup-compatibility/2006" xmlns:p14="http://schemas.microsoft.com/office/powerpoint/2010/main">
    <mc:Choice Requires="p14">
      <p:transition spd="slow" p14:dur="2000" advTm="41344"/>
    </mc:Choice>
    <mc:Fallback xmlns="">
      <p:transition spd="slow" advTm="4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B7CC-3ACA-7442-CE93-DF216999D5B3}"/>
              </a:ext>
            </a:extLst>
          </p:cNvPr>
          <p:cNvSpPr>
            <a:spLocks noGrp="1"/>
          </p:cNvSpPr>
          <p:nvPr>
            <p:ph type="title"/>
          </p:nvPr>
        </p:nvSpPr>
        <p:spPr/>
        <p:txBody>
          <a:bodyPr/>
          <a:lstStyle/>
          <a:p>
            <a:r>
              <a:rPr lang="en-GB" dirty="0"/>
              <a:t>Resources</a:t>
            </a:r>
          </a:p>
        </p:txBody>
      </p:sp>
      <p:pic>
        <p:nvPicPr>
          <p:cNvPr id="3" name="Picture 2" descr="A green circle with white arrows in it&#10;&#10;Description automatically generated">
            <a:extLst>
              <a:ext uri="{FF2B5EF4-FFF2-40B4-BE49-F238E27FC236}">
                <a16:creationId xmlns:a16="http://schemas.microsoft.com/office/drawing/2014/main" id="{CFF4D5F2-184F-9858-4371-53BFAFD16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7D60AA80-0634-6D96-95B0-07A5C354D323}"/>
              </a:ext>
            </a:extLst>
          </p:cNvPr>
          <p:cNvSpPr txBox="1"/>
          <p:nvPr/>
        </p:nvSpPr>
        <p:spPr>
          <a:xfrm>
            <a:off x="1660595" y="2136338"/>
            <a:ext cx="7863840" cy="2585323"/>
          </a:xfrm>
          <a:prstGeom prst="rect">
            <a:avLst/>
          </a:prstGeom>
          <a:noFill/>
        </p:spPr>
        <p:txBody>
          <a:bodyPr wrap="square" rtlCol="0">
            <a:spAutoFit/>
          </a:bodyPr>
          <a:lstStyle/>
          <a:p>
            <a:pPr marL="342900" indent="-342900" algn="l">
              <a:buFont typeface="+mj-lt"/>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Soil Association – Certification resources</a:t>
            </a:r>
          </a:p>
          <a:p>
            <a:r>
              <a:rPr lang="en-GB" dirty="0">
                <a:solidFill>
                  <a:srgbClr val="3F9C35"/>
                </a:solidFill>
                <a:latin typeface="Arial" panose="020B0604020202020204" pitchFamily="34" charset="0"/>
                <a:cs typeface="Arial" panose="020B0604020202020204" pitchFamily="34" charset="0"/>
                <a:hlinkClick r:id="rId5"/>
              </a:rPr>
              <a:t>https://www.soilassociation.org/certification/fashion-textiles/certification-resources/</a:t>
            </a:r>
            <a:r>
              <a:rPr lang="en-GB" dirty="0">
                <a:solidFill>
                  <a:srgbClr val="3F9C35"/>
                </a:solidFill>
                <a:latin typeface="Arial" panose="020B0604020202020204" pitchFamily="34" charset="0"/>
                <a:cs typeface="Arial" panose="020B0604020202020204" pitchFamily="34" charset="0"/>
              </a:rPr>
              <a:t> </a:t>
            </a:r>
          </a:p>
          <a:p>
            <a:pPr marL="342900" indent="-34290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342900" indent="-34290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GOTS Transaction Certificate Policy</a:t>
            </a:r>
          </a:p>
          <a:p>
            <a:pPr algn="l"/>
            <a:r>
              <a:rPr lang="en-GB" dirty="0">
                <a:solidFill>
                  <a:srgbClr val="3F9C35"/>
                </a:solidFill>
                <a:latin typeface="Arial" panose="020B0604020202020204" pitchFamily="34" charset="0"/>
                <a:cs typeface="Arial" panose="020B0604020202020204" pitchFamily="34" charset="0"/>
                <a:hlinkClick r:id="rId6"/>
              </a:rPr>
              <a:t>https://global-standard.org/images/resource-library/documents/certificate-policies-and-templates/Policy_for_the_Issuance_of_Transaction_Certificates_v_3.0.pdf</a:t>
            </a:r>
            <a:r>
              <a:rPr lang="en-GB" dirty="0">
                <a:solidFill>
                  <a:srgbClr val="3F9C35"/>
                </a:solidFill>
                <a:latin typeface="Arial" panose="020B0604020202020204" pitchFamily="34" charset="0"/>
                <a:cs typeface="Arial" panose="020B0604020202020204" pitchFamily="34" charset="0"/>
              </a:rPr>
              <a:t> </a:t>
            </a:r>
          </a:p>
        </p:txBody>
      </p:sp>
      <p:pic>
        <p:nvPicPr>
          <p:cNvPr id="17" name="Audio 16">
            <a:hlinkClick r:id="" action="ppaction://media"/>
            <a:extLst>
              <a:ext uri="{FF2B5EF4-FFF2-40B4-BE49-F238E27FC236}">
                <a16:creationId xmlns:a16="http://schemas.microsoft.com/office/drawing/2014/main" id="{BF3C566F-3347-7441-322E-8E5722C7E1B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5696781"/>
      </p:ext>
    </p:extLst>
  </p:cSld>
  <p:clrMapOvr>
    <a:masterClrMapping/>
  </p:clrMapOvr>
  <mc:AlternateContent xmlns:mc="http://schemas.openxmlformats.org/markup-compatibility/2006" xmlns:p14="http://schemas.microsoft.com/office/powerpoint/2010/main">
    <mc:Choice Requires="p14">
      <p:transition spd="slow" p14:dur="2000" advTm="39351"/>
    </mc:Choice>
    <mc:Fallback xmlns="">
      <p:transition spd="slow" advTm="3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are Transaction Certificates?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8" name="TextBox 7">
            <a:extLst>
              <a:ext uri="{FF2B5EF4-FFF2-40B4-BE49-F238E27FC236}">
                <a16:creationId xmlns:a16="http://schemas.microsoft.com/office/drawing/2014/main" id="{A85C62CE-6EFF-0FC4-9601-DDE9BD14E0AF}"/>
              </a:ext>
            </a:extLst>
          </p:cNvPr>
          <p:cNvSpPr txBox="1"/>
          <p:nvPr/>
        </p:nvSpPr>
        <p:spPr>
          <a:xfrm>
            <a:off x="829632" y="1577862"/>
            <a:ext cx="9289728" cy="4770537"/>
          </a:xfrm>
          <a:prstGeom prst="rect">
            <a:avLst/>
          </a:prstGeom>
          <a:noFill/>
        </p:spPr>
        <p:txBody>
          <a:bodyPr wrap="square" rtlCol="0">
            <a:spAutoFit/>
          </a:bodyPr>
          <a:lstStyle/>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Transaction certificates (TCs) are used in GOTS to verify a sale of GOTS goods between a certified entity and their customer. </a:t>
            </a: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are essential for GOTS traceability, and it is required to keep all TCs from your suppliers on file for at least 5 years (2.5.2).</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verify the certified organic status of GOTS goods, without them products cannot be sold as GOTS.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It is the responsibility of the seller to request the TC from their certification body (CB).</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Licensees should ensure they are asking for TCs from their suppliers in enough time to have them on file before the sale of GOTS goods.</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TCs requested after 180 days since the first shipment may not be issued by the CB (dependent on a risk assessment).</a:t>
            </a:r>
          </a:p>
          <a:p>
            <a:pPr marL="285750" indent="-285750" algn="l">
              <a:buFont typeface="Courier New" panose="02070309020205020404" pitchFamily="49" charset="0"/>
              <a:buChar char="o"/>
            </a:pPr>
            <a:endParaRPr lang="en-GB" sz="1600" dirty="0">
              <a:solidFill>
                <a:srgbClr val="EF776E"/>
              </a:solidFill>
              <a:latin typeface="Museo Slab 500" panose="02000000000000000000" pitchFamily="50" charset="0"/>
            </a:endParaRPr>
          </a:p>
        </p:txBody>
      </p:sp>
      <p:pic>
        <p:nvPicPr>
          <p:cNvPr id="14" name="Audio 13">
            <a:hlinkClick r:id="" action="ppaction://media"/>
            <a:extLst>
              <a:ext uri="{FF2B5EF4-FFF2-40B4-BE49-F238E27FC236}">
                <a16:creationId xmlns:a16="http://schemas.microsoft.com/office/drawing/2014/main" id="{389A687C-9345-11B7-3EB1-D466B7285F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9273350"/>
      </p:ext>
    </p:extLst>
  </p:cSld>
  <p:clrMapOvr>
    <a:masterClrMapping/>
  </p:clrMapOvr>
  <mc:AlternateContent xmlns:mc="http://schemas.openxmlformats.org/markup-compatibility/2006" xmlns:p14="http://schemas.microsoft.com/office/powerpoint/2010/main">
    <mc:Choice Requires="p14">
      <p:transition spd="slow" p14:dur="2000" advTm="49169"/>
    </mc:Choice>
    <mc:Fallback xmlns="">
      <p:transition spd="slow" advTm="4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Information required for TC request</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6" name="TextBox 5">
            <a:extLst>
              <a:ext uri="{FF2B5EF4-FFF2-40B4-BE49-F238E27FC236}">
                <a16:creationId xmlns:a16="http://schemas.microsoft.com/office/drawing/2014/main" id="{457F72E4-C293-89A5-2E6A-584ABDB23456}"/>
              </a:ext>
            </a:extLst>
          </p:cNvPr>
          <p:cNvSpPr txBox="1"/>
          <p:nvPr/>
        </p:nvSpPr>
        <p:spPr>
          <a:xfrm>
            <a:off x="891206" y="1645920"/>
            <a:ext cx="9715834" cy="4493538"/>
          </a:xfrm>
          <a:prstGeom prst="rect">
            <a:avLst/>
          </a:prstGeom>
          <a:noFill/>
        </p:spPr>
        <p:txBody>
          <a:bodyPr wrap="square" rtlCol="0">
            <a:spAutoFit/>
          </a:bodyPr>
          <a:lstStyle/>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The TC request form is available here: </a:t>
            </a:r>
            <a:r>
              <a:rPr lang="fr-FR" dirty="0">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Certification </a:t>
            </a:r>
            <a:r>
              <a:rPr lang="fr-FR" dirty="0" err="1">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resources</a:t>
            </a:r>
            <a:r>
              <a:rPr lang="fr-FR" dirty="0">
                <a:solidFill>
                  <a:srgbClr val="3F9C3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 Fashion &amp; Textiles | Soil Association Certification</a:t>
            </a: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algn="l"/>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Along with your TC request, please submit the following information:</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Invoices</a:t>
            </a:r>
            <a:r>
              <a:rPr lang="en-GB" dirty="0">
                <a:solidFill>
                  <a:srgbClr val="3F9C35"/>
                </a:solidFill>
                <a:latin typeface="Arial" panose="020B0604020202020204" pitchFamily="34" charset="0"/>
                <a:cs typeface="Arial" panose="020B0604020202020204" pitchFamily="34" charset="0"/>
              </a:rPr>
              <a:t> of outgoing sales detailing the net weight of each GOTS good;</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Delivery notes</a:t>
            </a:r>
            <a:r>
              <a:rPr lang="en-GB" dirty="0">
                <a:solidFill>
                  <a:srgbClr val="3F9C35"/>
                </a:solidFill>
                <a:latin typeface="Arial" panose="020B0604020202020204" pitchFamily="34" charset="0"/>
                <a:cs typeface="Arial" panose="020B0604020202020204" pitchFamily="34" charset="0"/>
              </a:rPr>
              <a:t> for outgoing sales including gross shipping weight of each GOTS good;</a:t>
            </a: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Input TC </a:t>
            </a:r>
            <a:r>
              <a:rPr lang="en-GB" dirty="0">
                <a:solidFill>
                  <a:srgbClr val="3F9C35"/>
                </a:solidFill>
                <a:latin typeface="Arial" panose="020B0604020202020204" pitchFamily="34" charset="0"/>
                <a:cs typeface="Arial" panose="020B0604020202020204" pitchFamily="34" charset="0"/>
              </a:rPr>
              <a:t>from your supplier verifying the incoming GOTS goods </a:t>
            </a:r>
            <a:r>
              <a:rPr lang="en-GB" u="sng" dirty="0">
                <a:solidFill>
                  <a:srgbClr val="3F9C35"/>
                </a:solidFill>
                <a:latin typeface="Arial" panose="020B0604020202020204" pitchFamily="34" charset="0"/>
                <a:cs typeface="Arial" panose="020B0604020202020204" pitchFamily="34" charset="0"/>
              </a:rPr>
              <a:t>OR</a:t>
            </a:r>
            <a:r>
              <a:rPr lang="en-GB" dirty="0">
                <a:solidFill>
                  <a:srgbClr val="3F9C35"/>
                </a:solidFill>
                <a:latin typeface="Arial" panose="020B0604020202020204" pitchFamily="34" charset="0"/>
                <a:cs typeface="Arial" panose="020B0604020202020204" pitchFamily="34" charset="0"/>
              </a:rPr>
              <a:t> </a:t>
            </a:r>
            <a:r>
              <a:rPr lang="en-GB" b="1" dirty="0">
                <a:solidFill>
                  <a:srgbClr val="3F9C35"/>
                </a:solidFill>
                <a:latin typeface="Arial" panose="020B0604020202020204" pitchFamily="34" charset="0"/>
                <a:cs typeface="Arial" panose="020B0604020202020204" pitchFamily="34" charset="0"/>
              </a:rPr>
              <a:t>farm certificates and invoices </a:t>
            </a:r>
            <a:r>
              <a:rPr lang="en-GB" dirty="0">
                <a:solidFill>
                  <a:srgbClr val="3F9C35"/>
                </a:solidFill>
                <a:latin typeface="Arial" panose="020B0604020202020204" pitchFamily="34" charset="0"/>
                <a:cs typeface="Arial" panose="020B0604020202020204" pitchFamily="34" charset="0"/>
              </a:rPr>
              <a:t>for first processors</a:t>
            </a:r>
            <a:r>
              <a:rPr lang="en-GB" b="1" dirty="0">
                <a:solidFill>
                  <a:srgbClr val="3F9C35"/>
                </a:solidFill>
                <a:latin typeface="Arial" panose="020B0604020202020204" pitchFamily="34" charset="0"/>
                <a:cs typeface="Arial" panose="020B0604020202020204" pitchFamily="34" charset="0"/>
              </a:rPr>
              <a:t>.</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All documentary evidence should be sent with each TC request on the same email.</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rgbClr val="3F9C35"/>
                </a:solidFill>
                <a:latin typeface="Arial" panose="020B0604020202020204" pitchFamily="34" charset="0"/>
                <a:cs typeface="Arial" panose="020B0604020202020204" pitchFamily="34" charset="0"/>
              </a:rPr>
              <a:t>GOTS TC policy is available here: </a:t>
            </a:r>
            <a:r>
              <a:rPr lang="en-GB" dirty="0">
                <a:solidFill>
                  <a:srgbClr val="3F9C3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Policy_for_the_Issuance_of_Transaction_Certificates_v_3.0.pdf (global-standard.org)</a:t>
            </a: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endParaRPr lang="en-GB" sz="1600" dirty="0">
              <a:solidFill>
                <a:srgbClr val="EF776E"/>
              </a:solidFill>
              <a:latin typeface="Museo Slab 500" panose="02000000000000000000" pitchFamily="50" charset="0"/>
            </a:endParaRPr>
          </a:p>
        </p:txBody>
      </p:sp>
      <p:pic>
        <p:nvPicPr>
          <p:cNvPr id="13" name="Audio 12">
            <a:hlinkClick r:id="" action="ppaction://media"/>
            <a:extLst>
              <a:ext uri="{FF2B5EF4-FFF2-40B4-BE49-F238E27FC236}">
                <a16:creationId xmlns:a16="http://schemas.microsoft.com/office/drawing/2014/main" id="{A4D2EA78-00D1-C926-A74A-01114BEE7A6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9064659"/>
      </p:ext>
    </p:extLst>
  </p:cSld>
  <p:clrMapOvr>
    <a:masterClrMapping/>
  </p:clrMapOvr>
  <mc:AlternateContent xmlns:mc="http://schemas.openxmlformats.org/markup-compatibility/2006" xmlns:p14="http://schemas.microsoft.com/office/powerpoint/2010/main">
    <mc:Choice Requires="p14">
      <p:transition spd="slow" p14:dur="2000" advTm="55683"/>
    </mc:Choice>
    <mc:Fallback xmlns="">
      <p:transition spd="slow" advTm="5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Weights explained</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3A2ED163-14AE-C621-AB7E-983986E94963}"/>
              </a:ext>
            </a:extLst>
          </p:cNvPr>
          <p:cNvSpPr txBox="1"/>
          <p:nvPr/>
        </p:nvSpPr>
        <p:spPr>
          <a:xfrm>
            <a:off x="1869440" y="1828800"/>
            <a:ext cx="8453120" cy="3693319"/>
          </a:xfrm>
          <a:prstGeom prst="rect">
            <a:avLst/>
          </a:prstGeom>
          <a:noFill/>
        </p:spPr>
        <p:txBody>
          <a:bodyPr wrap="square" rtlCol="0">
            <a:spAutoFit/>
          </a:bodyPr>
          <a:lstStyle/>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GROSS WEIGHT: </a:t>
            </a:r>
            <a:r>
              <a:rPr lang="en-GB" dirty="0">
                <a:solidFill>
                  <a:srgbClr val="3F9C35"/>
                </a:solidFill>
                <a:latin typeface="Arial" panose="020B0604020202020204" pitchFamily="34" charset="0"/>
                <a:cs typeface="Arial" panose="020B0604020202020204" pitchFamily="34" charset="0"/>
              </a:rPr>
              <a:t>total weight of the GOTS goods and any packaging and accessories. </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NET WEIGHT: </a:t>
            </a:r>
            <a:r>
              <a:rPr lang="en-GB" dirty="0">
                <a:solidFill>
                  <a:srgbClr val="3F9C35"/>
                </a:solidFill>
                <a:latin typeface="Arial" panose="020B0604020202020204" pitchFamily="34" charset="0"/>
                <a:cs typeface="Arial" panose="020B0604020202020204" pitchFamily="34" charset="0"/>
              </a:rPr>
              <a:t>total weight of GOTS goods including any non-certified portion of the product and accessories (excluding packaging).</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CERTIFIED WEIGHT: </a:t>
            </a:r>
            <a:r>
              <a:rPr lang="en-GB" dirty="0">
                <a:solidFill>
                  <a:srgbClr val="3F9C35"/>
                </a:solidFill>
                <a:latin typeface="Arial" panose="020B0604020202020204" pitchFamily="34" charset="0"/>
                <a:cs typeface="Arial" panose="020B0604020202020204" pitchFamily="34" charset="0"/>
              </a:rPr>
              <a:t>total weight of organic fibres in the finished GOTS goods (after processing).</a:t>
            </a:r>
          </a:p>
          <a:p>
            <a:pPr marL="285750" indent="-285750" algn="l">
              <a:buFont typeface="Courier New" panose="02070309020205020404" pitchFamily="49" charset="0"/>
              <a:buChar char="o"/>
            </a:pPr>
            <a:endParaRPr lang="en-GB" dirty="0">
              <a:solidFill>
                <a:srgbClr val="3F9C35"/>
              </a:solidFill>
              <a:latin typeface="Arial" panose="020B0604020202020204" pitchFamily="34" charset="0"/>
              <a:cs typeface="Arial" panose="020B0604020202020204" pitchFamily="34" charset="0"/>
            </a:endParaRPr>
          </a:p>
          <a:p>
            <a:pPr marL="285750" indent="-285750" algn="l">
              <a:buFont typeface="Courier New" panose="02070309020205020404" pitchFamily="49" charset="0"/>
              <a:buChar char="o"/>
            </a:pPr>
            <a:r>
              <a:rPr lang="en-GB" b="1" dirty="0">
                <a:solidFill>
                  <a:srgbClr val="3F9C35"/>
                </a:solidFill>
                <a:latin typeface="Arial" panose="020B0604020202020204" pitchFamily="34" charset="0"/>
                <a:cs typeface="Arial" panose="020B0604020202020204" pitchFamily="34" charset="0"/>
              </a:rPr>
              <a:t>SUPPLEMENTARY WEIGHT: </a:t>
            </a:r>
            <a:r>
              <a:rPr lang="en-GB" dirty="0">
                <a:solidFill>
                  <a:srgbClr val="3F9C35"/>
                </a:solidFill>
                <a:latin typeface="Arial" panose="020B0604020202020204" pitchFamily="34" charset="0"/>
                <a:cs typeface="Arial" panose="020B0604020202020204" pitchFamily="34" charset="0"/>
              </a:rPr>
              <a:t>non-certified accessories which are excluded from material composition, </a:t>
            </a:r>
            <a:r>
              <a:rPr lang="en-GB" dirty="0" err="1">
                <a:solidFill>
                  <a:srgbClr val="3F9C35"/>
                </a:solidFill>
                <a:latin typeface="Arial" panose="020B0604020202020204" pitchFamily="34" charset="0"/>
                <a:cs typeface="Arial" panose="020B0604020202020204" pitchFamily="34" charset="0"/>
              </a:rPr>
              <a:t>e.g</a:t>
            </a:r>
            <a:r>
              <a:rPr lang="en-GB" dirty="0">
                <a:solidFill>
                  <a:srgbClr val="3F9C35"/>
                </a:solidFill>
                <a:latin typeface="Arial" panose="020B0604020202020204" pitchFamily="34" charset="0"/>
                <a:cs typeface="Arial" panose="020B0604020202020204" pitchFamily="34" charset="0"/>
              </a:rPr>
              <a:t> zips, linings, buttons etc.</a:t>
            </a:r>
          </a:p>
          <a:p>
            <a:pPr marL="285750" indent="-285750" algn="l">
              <a:buFont typeface="Courier New" panose="02070309020205020404" pitchFamily="49" charset="0"/>
              <a:buChar char="o"/>
            </a:pPr>
            <a:endParaRPr lang="en-GB" dirty="0">
              <a:solidFill>
                <a:srgbClr val="EF776E"/>
              </a:solidFill>
              <a:latin typeface="Museo Slab 500" panose="02000000000000000000" pitchFamily="50" charset="0"/>
            </a:endParaRPr>
          </a:p>
          <a:p>
            <a:pPr algn="l"/>
            <a:endParaRPr lang="en-GB" dirty="0">
              <a:solidFill>
                <a:srgbClr val="EF776E"/>
              </a:solidFill>
              <a:latin typeface="Museo Slab 500" panose="02000000000000000000" pitchFamily="50" charset="0"/>
            </a:endParaRPr>
          </a:p>
        </p:txBody>
      </p:sp>
      <p:pic>
        <p:nvPicPr>
          <p:cNvPr id="40" name="Audio 39">
            <a:hlinkClick r:id="" action="ppaction://media"/>
            <a:extLst>
              <a:ext uri="{FF2B5EF4-FFF2-40B4-BE49-F238E27FC236}">
                <a16:creationId xmlns:a16="http://schemas.microsoft.com/office/drawing/2014/main" id="{4CCA6DAA-3317-8E1F-26EF-6263E48CF6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7084426"/>
      </p:ext>
    </p:extLst>
  </p:cSld>
  <p:clrMapOvr>
    <a:masterClrMapping/>
  </p:clrMapOvr>
  <mc:AlternateContent xmlns:mc="http://schemas.openxmlformats.org/markup-compatibility/2006" xmlns:p14="http://schemas.microsoft.com/office/powerpoint/2010/main">
    <mc:Choice Requires="p14">
      <p:transition spd="slow" p14:dur="2000" advTm="37686"/>
    </mc:Choice>
    <mc:Fallback xmlns="">
      <p:transition spd="slow" advTm="37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Addresses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7FD44F8B-2C20-A150-B4E0-A3B91FB2221E}"/>
              </a:ext>
            </a:extLst>
          </p:cNvPr>
          <p:cNvSpPr txBox="1"/>
          <p:nvPr/>
        </p:nvSpPr>
        <p:spPr>
          <a:xfrm>
            <a:off x="6786880" y="2046996"/>
            <a:ext cx="4582160" cy="2308324"/>
          </a:xfrm>
          <a:prstGeom prst="rect">
            <a:avLst/>
          </a:prstGeom>
          <a:noFill/>
        </p:spPr>
        <p:txBody>
          <a:bodyPr wrap="square" rtlCol="0">
            <a:spAutoFit/>
          </a:bodyPr>
          <a:lstStyle/>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Certification body.</a:t>
            </a:r>
          </a:p>
          <a:p>
            <a:pPr marL="342900" indent="-342900" algn="l">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Seller of certified products – your business address and licence number.</a:t>
            </a:r>
          </a:p>
          <a:p>
            <a:pPr marL="342900" indent="-342900" algn="l">
              <a:buAutoNum type="arabicPeriod"/>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a:pPr>
            <a:r>
              <a:rPr lang="en-GB" dirty="0">
                <a:solidFill>
                  <a:srgbClr val="3F9C35"/>
                </a:solidFill>
                <a:latin typeface="Arial" panose="020B0604020202020204" pitchFamily="34" charset="0"/>
                <a:cs typeface="Arial" panose="020B0604020202020204" pitchFamily="34" charset="0"/>
              </a:rPr>
              <a:t>Buyer of certified products – your buyers business address and licence number (if applicable).</a:t>
            </a:r>
          </a:p>
        </p:txBody>
      </p:sp>
      <p:grpSp>
        <p:nvGrpSpPr>
          <p:cNvPr id="9" name="Group 8">
            <a:extLst>
              <a:ext uri="{FF2B5EF4-FFF2-40B4-BE49-F238E27FC236}">
                <a16:creationId xmlns:a16="http://schemas.microsoft.com/office/drawing/2014/main" id="{2A21F50E-1A43-B657-3C17-C6290D947039}"/>
              </a:ext>
            </a:extLst>
          </p:cNvPr>
          <p:cNvGrpSpPr/>
          <p:nvPr/>
        </p:nvGrpSpPr>
        <p:grpSpPr>
          <a:xfrm>
            <a:off x="40640" y="1060835"/>
            <a:ext cx="6516976" cy="5564563"/>
            <a:chOff x="4902864" y="1060834"/>
            <a:chExt cx="6516976" cy="5564563"/>
          </a:xfrm>
        </p:grpSpPr>
        <p:pic>
          <p:nvPicPr>
            <p:cNvPr id="5" name="Picture 4">
              <a:extLst>
                <a:ext uri="{FF2B5EF4-FFF2-40B4-BE49-F238E27FC236}">
                  <a16:creationId xmlns:a16="http://schemas.microsoft.com/office/drawing/2014/main" id="{9D11FB3F-0959-FB3B-76F9-A55B446D476F}"/>
                </a:ext>
              </a:extLst>
            </p:cNvPr>
            <p:cNvPicPr>
              <a:picLocks noChangeAspect="1"/>
            </p:cNvPicPr>
            <p:nvPr/>
          </p:nvPicPr>
          <p:blipFill>
            <a:blip r:embed="rId5"/>
            <a:stretch>
              <a:fillRect/>
            </a:stretch>
          </p:blipFill>
          <p:spPr>
            <a:xfrm>
              <a:off x="4902864" y="1060834"/>
              <a:ext cx="6516976" cy="5564563"/>
            </a:xfrm>
            <a:prstGeom prst="rect">
              <a:avLst/>
            </a:prstGeom>
          </p:spPr>
        </p:pic>
        <p:sp>
          <p:nvSpPr>
            <p:cNvPr id="8" name="Rectangle 7">
              <a:extLst>
                <a:ext uri="{FF2B5EF4-FFF2-40B4-BE49-F238E27FC236}">
                  <a16:creationId xmlns:a16="http://schemas.microsoft.com/office/drawing/2014/main" id="{01EB3DF5-80CC-9CE7-D35A-FED4A671AD7C}"/>
                </a:ext>
              </a:extLst>
            </p:cNvPr>
            <p:cNvSpPr/>
            <p:nvPr/>
          </p:nvSpPr>
          <p:spPr>
            <a:xfrm>
              <a:off x="8158480" y="4795520"/>
              <a:ext cx="2956560" cy="1829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4" name="Audio 43">
            <a:hlinkClick r:id="" action="ppaction://media"/>
            <a:extLst>
              <a:ext uri="{FF2B5EF4-FFF2-40B4-BE49-F238E27FC236}">
                <a16:creationId xmlns:a16="http://schemas.microsoft.com/office/drawing/2014/main" id="{84F4603E-BE3D-EC4F-A3FC-A0453DD043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5510517"/>
      </p:ext>
    </p:extLst>
  </p:cSld>
  <p:clrMapOvr>
    <a:masterClrMapping/>
  </p:clrMapOvr>
  <mc:AlternateContent xmlns:mc="http://schemas.openxmlformats.org/markup-compatibility/2006" xmlns:p14="http://schemas.microsoft.com/office/powerpoint/2010/main">
    <mc:Choice Requires="p14">
      <p:transition spd="slow" p14:dur="2000" advTm="42532"/>
    </mc:Choice>
    <mc:Fallback xmlns="">
      <p:transition spd="slow" advTm="4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Weights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99D02530-FE7F-DCDB-0C34-57A71B243370}"/>
              </a:ext>
            </a:extLst>
          </p:cNvPr>
          <p:cNvSpPr txBox="1"/>
          <p:nvPr/>
        </p:nvSpPr>
        <p:spPr>
          <a:xfrm>
            <a:off x="792480" y="1464598"/>
            <a:ext cx="4754880" cy="2831544"/>
          </a:xfrm>
          <a:prstGeom prst="rect">
            <a:avLst/>
          </a:prstGeom>
          <a:noFill/>
        </p:spPr>
        <p:txBody>
          <a:bodyPr wrap="square" rtlCol="0">
            <a:spAutoFit/>
          </a:bodyPr>
          <a:lstStyle/>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Gross Shipping Weight – total gross shipping weight of GOTS goods across all shipments.</a:t>
            </a:r>
          </a:p>
          <a:p>
            <a:pPr marL="342900" indent="-342900" algn="l">
              <a:buAutoNum type="arabicPeriod" startAt="4"/>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Net Shipping Weight – total net weight across certified products on all invoices.</a:t>
            </a:r>
          </a:p>
          <a:p>
            <a:pPr marL="342900" indent="-342900" algn="l">
              <a:buAutoNum type="arabicPeriod" startAt="4"/>
            </a:pPr>
            <a:endParaRPr lang="en-GB" dirty="0">
              <a:solidFill>
                <a:srgbClr val="3F9C35"/>
              </a:solidFill>
              <a:latin typeface="Arial" panose="020B0604020202020204" pitchFamily="34" charset="0"/>
              <a:cs typeface="Arial" panose="020B0604020202020204" pitchFamily="34" charset="0"/>
            </a:endParaRPr>
          </a:p>
          <a:p>
            <a:pPr marL="342900" indent="-342900" algn="l">
              <a:buAutoNum type="arabicPeriod" startAt="4"/>
            </a:pPr>
            <a:r>
              <a:rPr lang="en-GB" dirty="0">
                <a:solidFill>
                  <a:srgbClr val="3F9C35"/>
                </a:solidFill>
                <a:latin typeface="Arial" panose="020B0604020202020204" pitchFamily="34" charset="0"/>
                <a:cs typeface="Arial" panose="020B0604020202020204" pitchFamily="34" charset="0"/>
              </a:rPr>
              <a:t>Certified Weight – total weight of organic fibres across all certified products.</a:t>
            </a:r>
          </a:p>
          <a:p>
            <a:pPr algn="l"/>
            <a:endParaRPr lang="en-GB" sz="1600" dirty="0">
              <a:solidFill>
                <a:srgbClr val="EF776E"/>
              </a:solidFill>
              <a:latin typeface="Museo Slab 500" panose="02000000000000000000" pitchFamily="50" charset="0"/>
            </a:endParaRPr>
          </a:p>
        </p:txBody>
      </p:sp>
      <p:pic>
        <p:nvPicPr>
          <p:cNvPr id="5" name="Picture 4">
            <a:extLst>
              <a:ext uri="{FF2B5EF4-FFF2-40B4-BE49-F238E27FC236}">
                <a16:creationId xmlns:a16="http://schemas.microsoft.com/office/drawing/2014/main" id="{02026885-88A0-A79C-E007-EEBECEAFD4E0}"/>
              </a:ext>
            </a:extLst>
          </p:cNvPr>
          <p:cNvPicPr>
            <a:picLocks noChangeAspect="1"/>
          </p:cNvPicPr>
          <p:nvPr/>
        </p:nvPicPr>
        <p:blipFill>
          <a:blip r:embed="rId5"/>
          <a:stretch>
            <a:fillRect/>
          </a:stretch>
        </p:blipFill>
        <p:spPr>
          <a:xfrm>
            <a:off x="5944848" y="1464598"/>
            <a:ext cx="6247152" cy="3928803"/>
          </a:xfrm>
          <a:prstGeom prst="rect">
            <a:avLst/>
          </a:prstGeom>
        </p:spPr>
      </p:pic>
      <p:pic>
        <p:nvPicPr>
          <p:cNvPr id="21" name="Audio 20">
            <a:hlinkClick r:id="" action="ppaction://media"/>
            <a:extLst>
              <a:ext uri="{FF2B5EF4-FFF2-40B4-BE49-F238E27FC236}">
                <a16:creationId xmlns:a16="http://schemas.microsoft.com/office/drawing/2014/main" id="{6966B2D5-4F9C-1221-D9B2-F446AB0B09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660069"/>
      </p:ext>
    </p:extLst>
  </p:cSld>
  <p:clrMapOvr>
    <a:masterClrMapping/>
  </p:clrMapOvr>
  <mc:AlternateContent xmlns:mc="http://schemas.openxmlformats.org/markup-compatibility/2006" xmlns:p14="http://schemas.microsoft.com/office/powerpoint/2010/main">
    <mc:Choice Requires="p14">
      <p:transition spd="slow" p14:dur="2000" advTm="13335"/>
    </mc:Choice>
    <mc:Fallback xmlns="">
      <p:transition spd="slow" advTm="13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Inputs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sp>
        <p:nvSpPr>
          <p:cNvPr id="3" name="TextBox 2">
            <a:extLst>
              <a:ext uri="{FF2B5EF4-FFF2-40B4-BE49-F238E27FC236}">
                <a16:creationId xmlns:a16="http://schemas.microsoft.com/office/drawing/2014/main" id="{5020E503-ACF3-FABA-EA04-935DB59C129A}"/>
              </a:ext>
            </a:extLst>
          </p:cNvPr>
          <p:cNvSpPr txBox="1"/>
          <p:nvPr/>
        </p:nvSpPr>
        <p:spPr>
          <a:xfrm>
            <a:off x="741680" y="1828800"/>
            <a:ext cx="3972560" cy="3662541"/>
          </a:xfrm>
          <a:prstGeom prst="rect">
            <a:avLst/>
          </a:prstGeom>
          <a:noFill/>
        </p:spPr>
        <p:txBody>
          <a:bodyPr wrap="square" rtlCol="0">
            <a:spAutoFit/>
          </a:bodyPr>
          <a:lstStyle/>
          <a:p>
            <a:pPr marL="342900" indent="-342900">
              <a:buAutoNum type="arabicPeriod" startAt="7"/>
            </a:pPr>
            <a:r>
              <a:rPr lang="en-GB" dirty="0">
                <a:solidFill>
                  <a:srgbClr val="3F9C35"/>
                </a:solidFill>
                <a:latin typeface="Arial" panose="020B0604020202020204" pitchFamily="34" charset="0"/>
                <a:cs typeface="Arial" panose="020B0604020202020204" pitchFamily="34" charset="0"/>
              </a:rPr>
              <a:t>Declaration by Certification Body – to be completed by the CB. NOP compliant organic fibres must be listed on the input TC as such.</a:t>
            </a:r>
          </a:p>
          <a:p>
            <a:pPr marL="342900" indent="-342900">
              <a:buAutoNum type="arabicPeriod" startAt="7"/>
            </a:pPr>
            <a:endParaRPr lang="en-GB" dirty="0">
              <a:solidFill>
                <a:srgbClr val="3F9C35"/>
              </a:solidFill>
              <a:latin typeface="Arial" panose="020B0604020202020204" pitchFamily="34" charset="0"/>
              <a:cs typeface="Arial" panose="020B0604020202020204" pitchFamily="34" charset="0"/>
            </a:endParaRPr>
          </a:p>
          <a:p>
            <a:pPr marL="342900" indent="-342900">
              <a:buAutoNum type="arabicPeriod" startAt="7"/>
            </a:pPr>
            <a:r>
              <a:rPr lang="en-GB" dirty="0">
                <a:solidFill>
                  <a:srgbClr val="3F9C35"/>
                </a:solidFill>
                <a:latin typeface="Arial" panose="020B0604020202020204" pitchFamily="34" charset="0"/>
                <a:cs typeface="Arial" panose="020B0604020202020204" pitchFamily="34" charset="0"/>
              </a:rPr>
              <a:t>Certified Input References – input TC number(s). Please list all the TCs from your suppliers for the transactions of the materials used for the products included in this TC request. </a:t>
            </a:r>
          </a:p>
          <a:p>
            <a:pPr algn="l"/>
            <a:endParaRPr lang="en-GB" sz="1600" dirty="0">
              <a:solidFill>
                <a:srgbClr val="EF776E"/>
              </a:solidFill>
              <a:latin typeface="Museo Slab 500" panose="02000000000000000000" pitchFamily="50" charset="0"/>
            </a:endParaRPr>
          </a:p>
        </p:txBody>
      </p:sp>
      <p:pic>
        <p:nvPicPr>
          <p:cNvPr id="5" name="Picture 4">
            <a:extLst>
              <a:ext uri="{FF2B5EF4-FFF2-40B4-BE49-F238E27FC236}">
                <a16:creationId xmlns:a16="http://schemas.microsoft.com/office/drawing/2014/main" id="{F1EA1935-7193-1C0E-450C-B6B6F076D838}"/>
              </a:ext>
            </a:extLst>
          </p:cNvPr>
          <p:cNvPicPr>
            <a:picLocks noChangeAspect="1"/>
          </p:cNvPicPr>
          <p:nvPr/>
        </p:nvPicPr>
        <p:blipFill>
          <a:blip r:embed="rId5"/>
          <a:stretch>
            <a:fillRect/>
          </a:stretch>
        </p:blipFill>
        <p:spPr>
          <a:xfrm>
            <a:off x="4822714" y="1520847"/>
            <a:ext cx="7257525" cy="3170449"/>
          </a:xfrm>
          <a:prstGeom prst="rect">
            <a:avLst/>
          </a:prstGeom>
        </p:spPr>
      </p:pic>
      <p:pic>
        <p:nvPicPr>
          <p:cNvPr id="16" name="Audio 15">
            <a:hlinkClick r:id="" action="ppaction://media"/>
            <a:extLst>
              <a:ext uri="{FF2B5EF4-FFF2-40B4-BE49-F238E27FC236}">
                <a16:creationId xmlns:a16="http://schemas.microsoft.com/office/drawing/2014/main" id="{163950AF-B893-FBF4-B1DC-F3B6B1FDEA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7241730"/>
      </p:ext>
    </p:extLst>
  </p:cSld>
  <p:clrMapOvr>
    <a:masterClrMapping/>
  </p:clrMapOvr>
  <mc:AlternateContent xmlns:mc="http://schemas.openxmlformats.org/markup-compatibility/2006" xmlns:p14="http://schemas.microsoft.com/office/powerpoint/2010/main">
    <mc:Choice Requires="p14">
      <p:transition spd="slow" p14:dur="2000" advTm="19802"/>
    </mc:Choice>
    <mc:Fallback xmlns="">
      <p:transition spd="slow" advTm="1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41CB5-64EA-532A-633E-BBA1D223BAD5}"/>
              </a:ext>
            </a:extLst>
          </p:cNvPr>
          <p:cNvPicPr>
            <a:picLocks noChangeAspect="1"/>
          </p:cNvPicPr>
          <p:nvPr/>
        </p:nvPicPr>
        <p:blipFill>
          <a:blip r:embed="rId4"/>
          <a:stretch>
            <a:fillRect/>
          </a:stretch>
        </p:blipFill>
        <p:spPr>
          <a:xfrm>
            <a:off x="815222" y="2643168"/>
            <a:ext cx="10316151" cy="2420550"/>
          </a:xfrm>
          <a:prstGeom prst="rect">
            <a:avLst/>
          </a:prstGeom>
        </p:spPr>
      </p:pic>
      <p:sp>
        <p:nvSpPr>
          <p:cNvPr id="2" name="Title 1">
            <a:extLst>
              <a:ext uri="{FF2B5EF4-FFF2-40B4-BE49-F238E27FC236}">
                <a16:creationId xmlns:a16="http://schemas.microsoft.com/office/drawing/2014/main" id="{EF2CF640-A6F6-785A-2079-F9DC0D43979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First Processor Inputs</a:t>
            </a:r>
          </a:p>
        </p:txBody>
      </p:sp>
      <p:sp>
        <p:nvSpPr>
          <p:cNvPr id="3" name="TextBox 2">
            <a:extLst>
              <a:ext uri="{FF2B5EF4-FFF2-40B4-BE49-F238E27FC236}">
                <a16:creationId xmlns:a16="http://schemas.microsoft.com/office/drawing/2014/main" id="{BF2BA3A1-F257-C7A2-1E05-BD00D2A9136D}"/>
              </a:ext>
            </a:extLst>
          </p:cNvPr>
          <p:cNvSpPr txBox="1"/>
          <p:nvPr/>
        </p:nvSpPr>
        <p:spPr>
          <a:xfrm>
            <a:off x="1214766" y="1778000"/>
            <a:ext cx="9619282" cy="923330"/>
          </a:xfrm>
          <a:prstGeom prst="rect">
            <a:avLst/>
          </a:prstGeom>
          <a:noFill/>
        </p:spPr>
        <p:txBody>
          <a:bodyPr wrap="square" rtlCol="0">
            <a:spAutoFit/>
          </a:bodyPr>
          <a:lstStyle/>
          <a:p>
            <a:pPr algn="l"/>
            <a:r>
              <a:rPr lang="en-GB" dirty="0">
                <a:solidFill>
                  <a:srgbClr val="3F9C35"/>
                </a:solidFill>
                <a:latin typeface="Arial" panose="020B0604020202020204" pitchFamily="34" charset="0"/>
                <a:cs typeface="Arial" panose="020B0604020202020204" pitchFamily="34" charset="0"/>
              </a:rPr>
              <a:t>If you are buying certified organic fibres directly from farms, not a certified GOTS entity, you will not have an input TC so will need to submit the farms organic scope certificates listing the certified fibre and the invoices evidencing the sale of organic fibres from the farm to you.</a:t>
            </a:r>
          </a:p>
        </p:txBody>
      </p:sp>
      <p:pic>
        <p:nvPicPr>
          <p:cNvPr id="6" name="Picture 5" descr="A green circle with white arrows in it&#10;&#10;Description automatically generated">
            <a:extLst>
              <a:ext uri="{FF2B5EF4-FFF2-40B4-BE49-F238E27FC236}">
                <a16:creationId xmlns:a16="http://schemas.microsoft.com/office/drawing/2014/main" id="{9C65223D-4985-2775-DAD4-E67D110733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11" name="Audio 10">
            <a:hlinkClick r:id="" action="ppaction://media"/>
            <a:extLst>
              <a:ext uri="{FF2B5EF4-FFF2-40B4-BE49-F238E27FC236}">
                <a16:creationId xmlns:a16="http://schemas.microsoft.com/office/drawing/2014/main" id="{19860FC4-72C6-A70A-F587-F2FB2821863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1936415"/>
      </p:ext>
    </p:extLst>
  </p:cSld>
  <p:clrMapOvr>
    <a:masterClrMapping/>
  </p:clrMapOvr>
  <mc:AlternateContent xmlns:mc="http://schemas.openxmlformats.org/markup-compatibility/2006" xmlns:p14="http://schemas.microsoft.com/office/powerpoint/2010/main">
    <mc:Choice Requires="p14">
      <p:transition spd="slow" p14:dur="2000" advTm="25648"/>
    </mc:Choice>
    <mc:Fallback xmlns="">
      <p:transition spd="slow" advTm="2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C6BE-1994-67B2-D622-DE0CF855D46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TC Request Form - Shipments</a:t>
            </a:r>
          </a:p>
        </p:txBody>
      </p:sp>
      <p:pic>
        <p:nvPicPr>
          <p:cNvPr id="7" name="Picture 6" descr="A green circle with white arrows in it&#10;&#10;Description automatically generated">
            <a:extLst>
              <a:ext uri="{FF2B5EF4-FFF2-40B4-BE49-F238E27FC236}">
                <a16:creationId xmlns:a16="http://schemas.microsoft.com/office/drawing/2014/main" id="{A37A50A3-57EB-4C3A-2705-48B35829E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804" y="152400"/>
            <a:ext cx="1081156" cy="1081156"/>
          </a:xfrm>
          <a:prstGeom prst="rect">
            <a:avLst/>
          </a:prstGeom>
        </p:spPr>
      </p:pic>
      <p:pic>
        <p:nvPicPr>
          <p:cNvPr id="4" name="Picture 3">
            <a:extLst>
              <a:ext uri="{FF2B5EF4-FFF2-40B4-BE49-F238E27FC236}">
                <a16:creationId xmlns:a16="http://schemas.microsoft.com/office/drawing/2014/main" id="{2BE762DB-0F92-5A85-F7D8-58A8553EA6CC}"/>
              </a:ext>
            </a:extLst>
          </p:cNvPr>
          <p:cNvPicPr>
            <a:picLocks noChangeAspect="1"/>
          </p:cNvPicPr>
          <p:nvPr/>
        </p:nvPicPr>
        <p:blipFill>
          <a:blip r:embed="rId5"/>
          <a:stretch>
            <a:fillRect/>
          </a:stretch>
        </p:blipFill>
        <p:spPr>
          <a:xfrm>
            <a:off x="157070" y="1110556"/>
            <a:ext cx="6463138" cy="5514842"/>
          </a:xfrm>
          <a:prstGeom prst="rect">
            <a:avLst/>
          </a:prstGeom>
        </p:spPr>
      </p:pic>
      <p:sp>
        <p:nvSpPr>
          <p:cNvPr id="5" name="TextBox 4">
            <a:extLst>
              <a:ext uri="{FF2B5EF4-FFF2-40B4-BE49-F238E27FC236}">
                <a16:creationId xmlns:a16="http://schemas.microsoft.com/office/drawing/2014/main" id="{BECF7991-E1AC-9581-CC2A-EE8721B4FFC9}"/>
              </a:ext>
            </a:extLst>
          </p:cNvPr>
          <p:cNvSpPr txBox="1"/>
          <p:nvPr/>
        </p:nvSpPr>
        <p:spPr>
          <a:xfrm>
            <a:off x="6699800" y="1313757"/>
            <a:ext cx="5020170" cy="4524315"/>
          </a:xfrm>
          <a:prstGeom prst="rect">
            <a:avLst/>
          </a:prstGeom>
          <a:noFill/>
        </p:spPr>
        <p:txBody>
          <a:bodyPr wrap="square" rtlCol="0">
            <a:spAutoFit/>
          </a:bodyPr>
          <a:lstStyle/>
          <a:p>
            <a:pPr marL="342900" indent="-342900" algn="l">
              <a:buFont typeface="+mj-lt"/>
              <a:buAutoNum type="arabicPeriod" startAt="9"/>
            </a:pPr>
            <a:r>
              <a:rPr lang="en-GB" dirty="0">
                <a:solidFill>
                  <a:srgbClr val="3F9C35"/>
                </a:solidFill>
                <a:latin typeface="Arial" panose="020B0604020202020204" pitchFamily="34" charset="0"/>
                <a:cs typeface="Arial" panose="020B0604020202020204" pitchFamily="34" charset="0"/>
              </a:rPr>
              <a:t>Each shipment of the GOTS goods shall be listed here and supported by delivery notes or shipping documents. </a:t>
            </a:r>
          </a:p>
          <a:p>
            <a:pPr marL="342900" indent="-342900" algn="l">
              <a:buFont typeface="+mj-lt"/>
              <a:buAutoNum type="arabicPeriod" startAt="9"/>
            </a:pPr>
            <a:endParaRPr lang="en-GB" dirty="0">
              <a:solidFill>
                <a:srgbClr val="3F9C35"/>
              </a:solidFill>
              <a:latin typeface="Arial" panose="020B0604020202020204" pitchFamily="34" charset="0"/>
              <a:cs typeface="Arial" panose="020B0604020202020204" pitchFamily="34" charset="0"/>
            </a:endParaRPr>
          </a:p>
          <a:p>
            <a:pPr algn="l"/>
            <a:r>
              <a:rPr lang="en-GB" u="sng" dirty="0">
                <a:solidFill>
                  <a:srgbClr val="3F9C35"/>
                </a:solidFill>
                <a:latin typeface="Arial" panose="020B0604020202020204" pitchFamily="34" charset="0"/>
                <a:cs typeface="Arial" panose="020B0604020202020204" pitchFamily="34" charset="0"/>
              </a:rPr>
              <a:t>Shipment date </a:t>
            </a:r>
            <a:r>
              <a:rPr lang="en-GB" dirty="0">
                <a:solidFill>
                  <a:srgbClr val="3F9C35"/>
                </a:solidFill>
                <a:latin typeface="Arial" panose="020B0604020202020204" pitchFamily="34" charset="0"/>
                <a:cs typeface="Arial" panose="020B0604020202020204" pitchFamily="34" charset="0"/>
              </a:rPr>
              <a:t>should be evidenced on delivery notes.</a:t>
            </a:r>
          </a:p>
          <a:p>
            <a:pPr algn="l"/>
            <a:r>
              <a:rPr lang="en-GB" u="sng" dirty="0">
                <a:solidFill>
                  <a:srgbClr val="3F9C35"/>
                </a:solidFill>
                <a:latin typeface="Arial" panose="020B0604020202020204" pitchFamily="34" charset="0"/>
                <a:cs typeface="Arial" panose="020B0604020202020204" pitchFamily="34" charset="0"/>
              </a:rPr>
              <a:t>Shipment document </a:t>
            </a:r>
            <a:r>
              <a:rPr lang="en-GB" dirty="0">
                <a:solidFill>
                  <a:srgbClr val="3F9C35"/>
                </a:solidFill>
                <a:latin typeface="Arial" panose="020B0604020202020204" pitchFamily="34" charset="0"/>
                <a:cs typeface="Arial" panose="020B0604020202020204" pitchFamily="34" charset="0"/>
              </a:rPr>
              <a:t>– the reference number for the delivery note.</a:t>
            </a:r>
          </a:p>
          <a:p>
            <a:pPr algn="l"/>
            <a:r>
              <a:rPr lang="en-GB" u="sng" dirty="0">
                <a:solidFill>
                  <a:srgbClr val="3F9C35"/>
                </a:solidFill>
                <a:latin typeface="Arial" panose="020B0604020202020204" pitchFamily="34" charset="0"/>
                <a:cs typeface="Arial" panose="020B0604020202020204" pitchFamily="34" charset="0"/>
              </a:rPr>
              <a:t>Gross shipping weight </a:t>
            </a:r>
            <a:r>
              <a:rPr lang="en-GB" dirty="0">
                <a:solidFill>
                  <a:srgbClr val="3F9C35"/>
                </a:solidFill>
                <a:latin typeface="Arial" panose="020B0604020202020204" pitchFamily="34" charset="0"/>
                <a:cs typeface="Arial" panose="020B0604020202020204" pitchFamily="34" charset="0"/>
              </a:rPr>
              <a:t>– the total weight of the certified product plus the packaging and accessories for each shipment.</a:t>
            </a:r>
          </a:p>
          <a:p>
            <a:pPr algn="l"/>
            <a:r>
              <a:rPr lang="en-GB" u="sng" dirty="0">
                <a:solidFill>
                  <a:srgbClr val="3F9C35"/>
                </a:solidFill>
                <a:latin typeface="Arial" panose="020B0604020202020204" pitchFamily="34" charset="0"/>
                <a:cs typeface="Arial" panose="020B0604020202020204" pitchFamily="34" charset="0"/>
              </a:rPr>
              <a:t>Invoice references </a:t>
            </a:r>
            <a:r>
              <a:rPr lang="en-GB" dirty="0">
                <a:solidFill>
                  <a:srgbClr val="3F9C35"/>
                </a:solidFill>
                <a:latin typeface="Arial" panose="020B0604020202020204" pitchFamily="34" charset="0"/>
                <a:cs typeface="Arial" panose="020B0604020202020204" pitchFamily="34" charset="0"/>
              </a:rPr>
              <a:t>– the invoice number for the sale of the certified products.</a:t>
            </a:r>
          </a:p>
          <a:p>
            <a:pPr algn="l"/>
            <a:r>
              <a:rPr lang="en-GB" u="sng" dirty="0">
                <a:solidFill>
                  <a:srgbClr val="3F9C35"/>
                </a:solidFill>
                <a:latin typeface="Arial" panose="020B0604020202020204" pitchFamily="34" charset="0"/>
                <a:cs typeface="Arial" panose="020B0604020202020204" pitchFamily="34" charset="0"/>
              </a:rPr>
              <a:t>Consignee Name and Address </a:t>
            </a:r>
            <a:r>
              <a:rPr lang="en-GB" dirty="0">
                <a:solidFill>
                  <a:srgbClr val="3F9C35"/>
                </a:solidFill>
                <a:latin typeface="Arial" panose="020B0604020202020204" pitchFamily="34" charset="0"/>
                <a:cs typeface="Arial" panose="020B0604020202020204" pitchFamily="34" charset="0"/>
              </a:rPr>
              <a:t>– as listed on the delivery note(s).</a:t>
            </a:r>
          </a:p>
          <a:p>
            <a:pPr marL="342900" indent="-342900" algn="l">
              <a:buFont typeface="Courier New" panose="02070309020205020404" pitchFamily="49" charset="0"/>
              <a:buChar char="o"/>
            </a:pPr>
            <a:endParaRPr lang="en-GB" dirty="0">
              <a:solidFill>
                <a:srgbClr val="3F9C35"/>
              </a:solidFill>
              <a:latin typeface="Museo Slab 500" panose="02000000000000000000" pitchFamily="50" charset="0"/>
            </a:endParaRPr>
          </a:p>
        </p:txBody>
      </p:sp>
      <p:pic>
        <p:nvPicPr>
          <p:cNvPr id="23" name="Audio 22">
            <a:hlinkClick r:id="" action="ppaction://media"/>
            <a:extLst>
              <a:ext uri="{FF2B5EF4-FFF2-40B4-BE49-F238E27FC236}">
                <a16:creationId xmlns:a16="http://schemas.microsoft.com/office/drawing/2014/main" id="{CCCDF311-41A6-1720-5A6E-CBEEB56990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9550740"/>
      </p:ext>
    </p:extLst>
  </p:cSld>
  <p:clrMapOvr>
    <a:masterClrMapping/>
  </p:clrMapOvr>
  <mc:AlternateContent xmlns:mc="http://schemas.openxmlformats.org/markup-compatibility/2006" xmlns:p14="http://schemas.microsoft.com/office/powerpoint/2010/main">
    <mc:Choice Requires="p14">
      <p:transition spd="slow" p14:dur="2000" advTm="47055"/>
    </mc:Choice>
    <mc:Fallback xmlns="">
      <p:transition spd="slow" advTm="4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Soil Association Cert - Full corner logo">
  <a:themeElements>
    <a:clrScheme name="SA_Cert">
      <a:dk1>
        <a:srgbClr val="4B4949"/>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AA6BF"/>
      </a:hlink>
      <a:folHlink>
        <a:srgbClr val="AC5E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3B1A1494-0B3D-114E-AB28-0A51B2A7AF24}"/>
    </a:ext>
  </a:extLst>
</a:theme>
</file>

<file path=ppt/theme/theme2.xml><?xml version="1.0" encoding="utf-8"?>
<a:theme xmlns:a="http://schemas.openxmlformats.org/drawingml/2006/main" name="Soil Association Cert__corner logo_all scheme logos">
  <a:themeElements>
    <a:clrScheme name="Soil Association 2022">
      <a:dk1>
        <a:srgbClr val="939393"/>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0AD47"/>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CEE4E1CD-DABA-9441-91A0-3719155A44AE}"/>
    </a:ext>
  </a:extLst>
</a:theme>
</file>

<file path=ppt/theme/theme3.xml><?xml version="1.0" encoding="utf-8"?>
<a:theme xmlns:a="http://schemas.openxmlformats.org/drawingml/2006/main" name="Soil Association Cert_all scheme logos, stacked cert ">
  <a:themeElements>
    <a:clrScheme name="Soil Association 2022">
      <a:dk1>
        <a:srgbClr val="939393"/>
      </a:dk1>
      <a:lt1>
        <a:srgbClr val="F5F1E9"/>
      </a:lt1>
      <a:dk2>
        <a:srgbClr val="000000"/>
      </a:dk2>
      <a:lt2>
        <a:srgbClr val="FFFFFF"/>
      </a:lt2>
      <a:accent1>
        <a:srgbClr val="EF776E"/>
      </a:accent1>
      <a:accent2>
        <a:srgbClr val="EFBE58"/>
      </a:accent2>
      <a:accent3>
        <a:srgbClr val="347688"/>
      </a:accent3>
      <a:accent4>
        <a:srgbClr val="B3D06C"/>
      </a:accent4>
      <a:accent5>
        <a:srgbClr val="AD5E76"/>
      </a:accent5>
      <a:accent6>
        <a:srgbClr val="89A195"/>
      </a:accent6>
      <a:hlink>
        <a:srgbClr val="70AD47"/>
      </a:hlink>
      <a:folHlink>
        <a:srgbClr val="FF5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rgbClr val="EF776E"/>
            </a:solidFill>
            <a:latin typeface="Museo Slab 500" panose="02000000000000000000" pitchFamily="50" charset="0"/>
          </a:defRPr>
        </a:defPPr>
      </a:lstStyle>
    </a:txDef>
  </a:objectDefaults>
  <a:extraClrSchemeLst/>
  <a:extLst>
    <a:ext uri="{05A4C25C-085E-4340-85A3-A5531E510DB2}">
      <thm15:themeFamily xmlns:thm15="http://schemas.microsoft.com/office/thememl/2012/main" name="Cert PP template - Feb 2023 update" id="{96FE1C3A-4A0B-3F40-BC2B-D10AEC364377}" vid="{865EC386-E151-C04C-831C-D5702EA645A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CF93C6C915A84891B103469A20588D" ma:contentTypeVersion="16" ma:contentTypeDescription="Create a new document." ma:contentTypeScope="" ma:versionID="0aeb570b543d0c8bbe2da83c32f1425d">
  <xsd:schema xmlns:xsd="http://www.w3.org/2001/XMLSchema" xmlns:xs="http://www.w3.org/2001/XMLSchema" xmlns:p="http://schemas.microsoft.com/office/2006/metadata/properties" xmlns:ns2="d4fb0d16-7af5-4732-981a-e4c5e0bf551d" xmlns:ns3="67fed3fc-ba4b-46eb-a303-8f06d8c9d9a5" targetNamespace="http://schemas.microsoft.com/office/2006/metadata/properties" ma:root="true" ma:fieldsID="b43a3293f02d49a8d3cc1deb2fcd5229" ns2:_="" ns3:_="">
    <xsd:import namespace="d4fb0d16-7af5-4732-981a-e4c5e0bf551d"/>
    <xsd:import namespace="67fed3fc-ba4b-46eb-a303-8f06d8c9d9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fb0d16-7af5-4732-981a-e4c5e0bf5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bb61ac4-bb4c-41a3-a8a2-0c78356216a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fed3fc-ba4b-46eb-a303-8f06d8c9d9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39b5d87-8a07-45c0-bdd2-134dd522d502}" ma:internalName="TaxCatchAll" ma:showField="CatchAllData" ma:web="67fed3fc-ba4b-46eb-a303-8f06d8c9d9a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7fed3fc-ba4b-46eb-a303-8f06d8c9d9a5" xsi:nil="true"/>
    <lcf76f155ced4ddcb4097134ff3c332f xmlns="d4fb0d16-7af5-4732-981a-e4c5e0bf551d">
      <Terms xmlns="http://schemas.microsoft.com/office/infopath/2007/PartnerControls"/>
    </lcf76f155ced4ddcb4097134ff3c332f>
    <SharedWithUsers xmlns="67fed3fc-ba4b-46eb-a303-8f06d8c9d9a5">
      <UserInfo>
        <DisplayName>Tiina Wastie</DisplayName>
        <AccountId>19</AccountId>
        <AccountType/>
      </UserInfo>
    </SharedWithUsers>
  </documentManagement>
</p:properties>
</file>

<file path=customXml/itemProps1.xml><?xml version="1.0" encoding="utf-8"?>
<ds:datastoreItem xmlns:ds="http://schemas.openxmlformats.org/officeDocument/2006/customXml" ds:itemID="{40BF2D6C-3EC0-451A-91A5-489044FE28FE}">
  <ds:schemaRefs>
    <ds:schemaRef ds:uri="http://schemas.microsoft.com/sharepoint/v3/contenttype/forms"/>
  </ds:schemaRefs>
</ds:datastoreItem>
</file>

<file path=customXml/itemProps2.xml><?xml version="1.0" encoding="utf-8"?>
<ds:datastoreItem xmlns:ds="http://schemas.openxmlformats.org/officeDocument/2006/customXml" ds:itemID="{3D3C348E-9D90-4BE6-B784-75BBE71C0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fb0d16-7af5-4732-981a-e4c5e0bf551d"/>
    <ds:schemaRef ds:uri="67fed3fc-ba4b-46eb-a303-8f06d8c9d9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5FDAA2-D4F6-4A9E-A724-A9DEE5F26A39}">
  <ds:schemaRefs>
    <ds:schemaRef ds:uri="aed62c2f-33b7-4bb1-8db8-8f0cf18cf9e2"/>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38a4080d-5273-4bca-81ed-6ace809c8995"/>
    <ds:schemaRef ds:uri="http://purl.org/dc/dcmitype/"/>
    <ds:schemaRef ds:uri="67fed3fc-ba4b-46eb-a303-8f06d8c9d9a5"/>
    <ds:schemaRef ds:uri="d4fb0d16-7af5-4732-981a-e4c5e0bf551d"/>
  </ds:schemaRefs>
</ds:datastoreItem>
</file>

<file path=docProps/app.xml><?xml version="1.0" encoding="utf-8"?>
<Properties xmlns="http://schemas.openxmlformats.org/officeDocument/2006/extended-properties" xmlns:vt="http://schemas.openxmlformats.org/officeDocument/2006/docPropsVTypes">
  <Template>PLEASE MAKE A COPY Cert PP template - Feb 2023 update 1</Template>
  <TotalTime>333</TotalTime>
  <Words>1270</Words>
  <Application>Microsoft Office PowerPoint</Application>
  <PresentationFormat>Widescreen</PresentationFormat>
  <Paragraphs>120</Paragraphs>
  <Slides>17</Slides>
  <Notes>0</Notes>
  <HiddenSlides>0</HiddenSlides>
  <MMClips>17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Calibri</vt:lpstr>
      <vt:lpstr>Courier New</vt:lpstr>
      <vt:lpstr>Museo Slab 500</vt:lpstr>
      <vt:lpstr>Soil Association Cert - Full corner logo</vt:lpstr>
      <vt:lpstr>Soil Association Cert__corner logo_all scheme logos</vt:lpstr>
      <vt:lpstr>Soil Association Cert_all scheme logos, stacked cert </vt:lpstr>
      <vt:lpstr>Transaction Certificates Explained</vt:lpstr>
      <vt:lpstr>What are Transaction Certificates?</vt:lpstr>
      <vt:lpstr>Information required for TC request</vt:lpstr>
      <vt:lpstr>Weights explained</vt:lpstr>
      <vt:lpstr>TC Request Form - Addresses</vt:lpstr>
      <vt:lpstr>TC Request Form - Weights</vt:lpstr>
      <vt:lpstr>TC Request Form - Inputs</vt:lpstr>
      <vt:lpstr>First Processor Inputs</vt:lpstr>
      <vt:lpstr>TC Request Form - Shipments</vt:lpstr>
      <vt:lpstr>TC Request Form – Certified Products</vt:lpstr>
      <vt:lpstr>TC Request Form – Certified Products</vt:lpstr>
      <vt:lpstr>TC Request Form – Certified Products Continued</vt:lpstr>
      <vt:lpstr>TC Request Form – Geographic Origin</vt:lpstr>
      <vt:lpstr>TC Request Form – Processing </vt:lpstr>
      <vt:lpstr>TC Request Form – Processing Continued</vt:lpstr>
      <vt:lpstr>Supporting evidence</vt:lpstr>
      <vt:lpstr>Resources</vt:lpstr>
    </vt:vector>
  </TitlesOfParts>
  <Company>Soil Association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Nickson</dc:creator>
  <cp:lastModifiedBy>Grace Cook</cp:lastModifiedBy>
  <cp:revision>3</cp:revision>
  <dcterms:created xsi:type="dcterms:W3CDTF">2023-12-05T10:09:19Z</dcterms:created>
  <dcterms:modified xsi:type="dcterms:W3CDTF">2024-05-08T14:48:57Z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0x010100BECF93C6C915A84891B103469A20588D</vt:lpwstr>
  </property>
  <property fmtid="{D5CDD505-2E9C-101B-9397-08002B2CF9AE}" pid="3" name="MediaServiceImageTags">
    <vt:lpwstr/>
  </property>
</Properties>
</file>